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5"/>
  </p:notesMasterIdLst>
  <p:handoutMasterIdLst>
    <p:handoutMasterId r:id="rId26"/>
  </p:handoutMasterIdLst>
  <p:sldIdLst>
    <p:sldId id="292" r:id="rId5"/>
    <p:sldId id="478" r:id="rId6"/>
    <p:sldId id="483" r:id="rId7"/>
    <p:sldId id="484" r:id="rId8"/>
    <p:sldId id="482" r:id="rId9"/>
    <p:sldId id="479" r:id="rId10"/>
    <p:sldId id="480" r:id="rId11"/>
    <p:sldId id="481" r:id="rId12"/>
    <p:sldId id="485" r:id="rId13"/>
    <p:sldId id="488" r:id="rId14"/>
    <p:sldId id="489" r:id="rId15"/>
    <p:sldId id="490" r:id="rId16"/>
    <p:sldId id="303" r:id="rId17"/>
    <p:sldId id="491" r:id="rId18"/>
    <p:sldId id="492" r:id="rId19"/>
    <p:sldId id="493" r:id="rId20"/>
    <p:sldId id="494" r:id="rId21"/>
    <p:sldId id="495" r:id="rId22"/>
    <p:sldId id="306" r:id="rId23"/>
    <p:sldId id="293" r:id="rId2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637"/>
    <a:srgbClr val="113F6F"/>
    <a:srgbClr val="00ACB6"/>
    <a:srgbClr val="013D61"/>
    <a:srgbClr val="F3703A"/>
    <a:srgbClr val="515083"/>
    <a:srgbClr val="2F305C"/>
    <a:srgbClr val="3C4798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71" autoAdjust="0"/>
    <p:restoredTop sz="94639" autoAdjust="0"/>
  </p:normalViewPr>
  <p:slideViewPr>
    <p:cSldViewPr snapToGrid="0">
      <p:cViewPr varScale="1">
        <p:scale>
          <a:sx n="86" d="100"/>
          <a:sy n="86" d="100"/>
        </p:scale>
        <p:origin x="48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5A-9346-81C7-96177FEA4752}"/>
              </c:ext>
            </c:extLst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E5A-9346-81C7-96177FEA4752}"/>
              </c:ext>
            </c:extLst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5A-9346-81C7-96177FEA4752}"/>
              </c:ext>
            </c:extLst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1290450388799179"/>
                  <c:y val="-8.7742600672946244E-2"/>
                </c:manualLayout>
              </c:layout>
              <c:tx>
                <c:rich>
                  <a:bodyPr/>
                  <a:lstStyle/>
                  <a:p>
                    <a:fld id="{B6CF2004-5266-DF4E-AFFA-CD9BD8AB746F}" type="CATEGORYNAME">
                      <a:rPr lang="en-US" smtClean="0"/>
                      <a:pPr/>
                      <a:t>[NOME CATEGORIA]</a:t>
                    </a:fld>
                    <a:r>
                      <a:rPr lang="en-US" baseline="0"/>
                      <a:t> </a:t>
                    </a:r>
                    <a:fld id="{033DF789-1CC2-E54D-919D-ADC1BD4271C7}" type="VALUE">
                      <a:rPr lang="en-US" baseline="0" smtClean="0"/>
                      <a:pPr/>
                      <a:t>[VALORE]</a:t>
                    </a:fld>
                    <a:r>
                      <a:rPr lang="en-US" baseline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23779904748333"/>
                      <c:h val="0.22553414194130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A-9346-81C7-96177FEA4752}"/>
                </c:ext>
              </c:extLst>
            </c:dLbl>
            <c:dLbl>
              <c:idx val="1"/>
              <c:layout>
                <c:manualLayout>
                  <c:x val="8.178922943253604E-2"/>
                  <c:y val="-1.7072015276569208E-2"/>
                </c:manualLayout>
              </c:layout>
              <c:tx>
                <c:rich>
                  <a:bodyPr/>
                  <a:lstStyle/>
                  <a:p>
                    <a:fld id="{90E20330-6E69-B64D-BAD1-76F22B11DB34}" type="CATEGORYNAME">
                      <a:rPr lang="en-US" smtClean="0"/>
                      <a:pPr/>
                      <a:t>[NOME CATEGORIA]</a:t>
                    </a:fld>
                    <a:r>
                      <a:rPr lang="en-US" baseline="0" dirty="0"/>
                      <a:t> </a:t>
                    </a:r>
                    <a:fld id="{B1F37654-69DD-7943-B775-CFF620895C02}" type="VALUE">
                      <a:rPr lang="en-US" baseline="0" smtClean="0"/>
                      <a:pPr/>
                      <a:t>[VALORE]</a:t>
                    </a:fld>
                    <a:r>
                      <a:rPr lang="en-US" baseline="0" dirty="0"/>
                      <a:t> 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59588405717562"/>
                      <c:h val="0.258700927520910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E5A-9346-81C7-96177FEA47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2685800-D8EB-DB43-A499-E610AD5DCF2F}" type="CATEGORYNAME">
                      <a:rPr lang="en-US" smtClean="0"/>
                      <a:pPr/>
                      <a:t>[NOME CATEGORIA]</a:t>
                    </a:fld>
                    <a:r>
                      <a:rPr lang="en-US" baseline="0" dirty="0"/>
                      <a:t> </a:t>
                    </a:r>
                    <a:fld id="{0ACB65B1-45EF-004D-A167-63DD371A47A0}" type="VALUE">
                      <a:rPr lang="en-US" baseline="0" smtClean="0"/>
                      <a:pPr/>
                      <a:t>[VALORE]</a:t>
                    </a:fld>
                    <a:r>
                      <a:rPr lang="en-US" baseline="0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5A-9346-81C7-96177FEA47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3"/>
                <c:pt idx="0">
                  <c:v>Normopeso</c:v>
                </c:pt>
                <c:pt idx="1">
                  <c:v>Sovrappeso</c:v>
                </c:pt>
                <c:pt idx="2">
                  <c:v>Obesità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65.599999999999994</c:v>
                </c:pt>
                <c:pt idx="1">
                  <c:v>24.5</c:v>
                </c:pt>
                <c:pt idx="2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A-9346-81C7-96177FEA4752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 b="1">
          <a:latin typeface="Helvetica" pitchFamily="2" charset="0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00-E547-9B68-4F8DAA0D1102}"/>
              </c:ext>
            </c:extLst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00-E547-9B68-4F8DAA0D1102}"/>
              </c:ext>
            </c:extLst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00-E547-9B68-4F8DAA0D1102}"/>
              </c:ext>
            </c:extLst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00-E547-9B68-4F8DAA0D1102}"/>
              </c:ext>
            </c:extLst>
          </c:dPt>
          <c:dLbls>
            <c:dLbl>
              <c:idx val="0"/>
              <c:layout>
                <c:manualLayout>
                  <c:x val="-0.11290450388799179"/>
                  <c:y val="-8.7742600672946244E-2"/>
                </c:manualLayout>
              </c:layout>
              <c:tx>
                <c:rich>
                  <a:bodyPr/>
                  <a:lstStyle/>
                  <a:p>
                    <a:fld id="{B6CF2004-5266-DF4E-AFFA-CD9BD8AB746F}" type="CATEGORYNAME">
                      <a:rPr lang="en-US" smtClean="0"/>
                      <a:pPr/>
                      <a:t>[NOME CATEGORIA]</a:t>
                    </a:fld>
                    <a:r>
                      <a:rPr lang="en-US" baseline="0"/>
                      <a:t> </a:t>
                    </a:r>
                    <a:fld id="{033DF789-1CC2-E54D-919D-ADC1BD4271C7}" type="VALUE">
                      <a:rPr lang="en-US" baseline="0" smtClean="0"/>
                      <a:pPr/>
                      <a:t>[VALORE]</a:t>
                    </a:fld>
                    <a:r>
                      <a:rPr lang="en-US" baseline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23779904748333"/>
                      <c:h val="0.22553414194130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00-E547-9B68-4F8DAA0D1102}"/>
                </c:ext>
              </c:extLst>
            </c:dLbl>
            <c:dLbl>
              <c:idx val="1"/>
              <c:layout>
                <c:manualLayout>
                  <c:x val="8.178922943253604E-2"/>
                  <c:y val="-1.7072015276569208E-2"/>
                </c:manualLayout>
              </c:layout>
              <c:tx>
                <c:rich>
                  <a:bodyPr/>
                  <a:lstStyle/>
                  <a:p>
                    <a:fld id="{90E20330-6E69-B64D-BAD1-76F22B11DB34}" type="CATEGORYNAME">
                      <a:rPr lang="en-US" smtClean="0"/>
                      <a:pPr/>
                      <a:t>[NOME CATEGORIA]</a:t>
                    </a:fld>
                    <a:r>
                      <a:rPr lang="en-US" baseline="0" dirty="0"/>
                      <a:t> </a:t>
                    </a:r>
                    <a:fld id="{B1F37654-69DD-7943-B775-CFF620895C02}" type="VALUE">
                      <a:rPr lang="en-US" baseline="0" smtClean="0"/>
                      <a:pPr/>
                      <a:t>[VALORE]</a:t>
                    </a:fld>
                    <a:r>
                      <a:rPr lang="en-US" baseline="0" dirty="0"/>
                      <a:t> 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59588405717562"/>
                      <c:h val="0.258700927520910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00-E547-9B68-4F8DAA0D11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2685800-D8EB-DB43-A499-E610AD5DCF2F}" type="CATEGORYNAME">
                      <a:rPr lang="en-US" smtClean="0"/>
                      <a:pPr/>
                      <a:t>[NOME CATEGORIA]</a:t>
                    </a:fld>
                    <a:r>
                      <a:rPr lang="en-US" baseline="0" dirty="0"/>
                      <a:t> </a:t>
                    </a:r>
                    <a:fld id="{0ACB65B1-45EF-004D-A167-63DD371A47A0}" type="VALUE">
                      <a:rPr lang="en-US" baseline="0" smtClean="0"/>
                      <a:pPr/>
                      <a:t>[VALORE]</a:t>
                    </a:fld>
                    <a:r>
                      <a:rPr lang="en-US" baseline="0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700-E547-9B68-4F8DAA0D11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900" b="1" i="0" u="none" strike="noStrike" kern="1200" baseline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3"/>
                <c:pt idx="0">
                  <c:v>Normopeso</c:v>
                </c:pt>
                <c:pt idx="1">
                  <c:v>Sovrappeso</c:v>
                </c:pt>
                <c:pt idx="2">
                  <c:v>Obesità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58</c:v>
                </c:pt>
                <c:pt idx="1">
                  <c:v>40.9</c:v>
                </c:pt>
                <c:pt idx="2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00-E547-9B68-4F8DAA0D1102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900" b="1" smtClean="0">
          <a:latin typeface="Helvetica" pitchFamily="2" charset="0"/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GENDER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61-044A-935E-F9B0DE382E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C61-044A-935E-F9B0DE382E17}"/>
              </c:ext>
            </c:extLst>
          </c:dPt>
          <c:dLbls>
            <c:dLbl>
              <c:idx val="0"/>
              <c:layout>
                <c:manualLayout>
                  <c:x val="-9.0122486685044328E-2"/>
                  <c:y val="-0.147125979362821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547437567546"/>
                      <c:h val="0.209822486960644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61-044A-935E-F9B0DE382E17}"/>
                </c:ext>
              </c:extLst>
            </c:dLbl>
            <c:dLbl>
              <c:idx val="1"/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22763583009393"/>
                      <c:h val="0.209822486960644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C61-044A-935E-F9B0DE382E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105897</c:v>
                </c:pt>
                <c:pt idx="1">
                  <c:v>35908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61-044A-935E-F9B0DE382E1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61-044A-935E-F9B0DE382E17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C61-044A-935E-F9B0DE382E17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6E6-F145-86B7-48C611DA993C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6E6-F145-86B7-48C611DA993C}"/>
              </c:ext>
            </c:extLst>
          </c:dPt>
          <c:dLbls>
            <c:dLbl>
              <c:idx val="0"/>
              <c:layout>
                <c:manualLayout>
                  <c:x val="-9.0122486685044328E-2"/>
                  <c:y val="-0.147125979362821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547437567546"/>
                      <c:h val="0.209822486960644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61-044A-935E-F9B0DE382E17}"/>
                </c:ext>
              </c:extLst>
            </c:dLbl>
            <c:dLbl>
              <c:idx val="1"/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22763583009393"/>
                      <c:h val="0.209822486960644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C61-044A-935E-F9B0DE382E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61-044A-935E-F9B0DE382E1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E45-EE4B-8146-9BE43A5A0424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E45-EE4B-8146-9BE43A5A0424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E45-EE4B-8146-9BE43A5A0424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E45-EE4B-8146-9BE43A5A0424}"/>
              </c:ext>
            </c:extLst>
          </c:dPt>
          <c:dLbls>
            <c:dLbl>
              <c:idx val="0"/>
              <c:layout>
                <c:manualLayout>
                  <c:x val="-9.0122486685044328E-2"/>
                  <c:y val="-0.14712597936282154"/>
                </c:manualLayout>
              </c:layout>
              <c:tx>
                <c:rich>
                  <a:bodyPr/>
                  <a:lstStyle/>
                  <a:p>
                    <a:fld id="{8EC2CAC1-1961-754D-A536-5D71808011FD}" type="CATEGORYNAME">
                      <a:rPr lang="en-US"/>
                      <a:pPr/>
                      <a:t>[NOME CATEGORIA]</a:t>
                    </a:fld>
                    <a:r>
                      <a:rPr lang="en-US" baseline="0" dirty="0"/>
                      <a:t>
70%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547437567546"/>
                      <c:h val="0.209822486960644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45-EE4B-8146-9BE43A5A042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3CFBBD-8520-D845-9F54-F532AE3003B4}" type="CATEGORYNAME">
                      <a:rPr lang="en-US" smtClean="0"/>
                      <a:pPr/>
                      <a:t>[NOME CATEGORIA]</a:t>
                    </a:fld>
                    <a:r>
                      <a:rPr lang="en-US" dirty="0"/>
                      <a:t> </a:t>
                    </a:r>
                  </a:p>
                  <a:p>
                    <a:r>
                      <a:rPr lang="en-US" baseline="0" dirty="0"/>
                      <a:t>30%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22763583009393"/>
                      <c:h val="0.209822486960644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45-EE4B-8146-9BE43A5A04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45-EE4B-8146-9BE43A5A042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03/05/25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0:12.503"/>
    </inkml:context>
    <inkml:brush xml:id="br0">
      <inkml:brushProperty name="width" value="0.2" units="cm"/>
      <inkml:brushProperty name="height" value="0.2" units="cm"/>
      <inkml:brushProperty name="color" value="#EBEBEB"/>
    </inkml:brush>
  </inkml:definitions>
  <inkml:trace contextRef="#ctx0" brushRef="#br0">689 741 24575,'-52'70'0,"16"13"0,43-44 0,24 0-3277,23-27 0,42-37 1638,-27 10 1,3-4 893,-6-14 0,1-3 745,13 5 0,-3 0 0,-31 2 0,-4-1-1517,11-1 0,-5 1 1517,-6-5 3034,1-23-3034,-23 22 0,-5-3 0,-7 12 3276,-2 1-2015,-6 11-1261,0-10 0,-12 4 0,-3 6 3276,-12 3 0,-54 12-3044,30 7-232,-39 13 0,51-1 0,12 12 0,7-10 0,5 17 0,1-8 0,5 8 0,3-11 0,0 0 0,-3 11-3277,-7 2 0,-15 32 3047,19-16 230,-17 16 0,27-38 0,-12-21-3277,2-53 2017,-9-45 2898,8 26 0,-1-3-1008,1 1 1,0 1-631,-2-36 0,-3 25 0,16 30 0,-6 3 3276,8 17 0,0 14-3044,0 25-232,0 56 0,0-16 0,0 5 0,0 9 0,0 2 0,0 6 0,0 0 0,0-8 0,0-3 0,0-18 0,0-1 0,0 41 0,0-51 0,0-8 0,0-41 0,0-34 0,0-33 0,0 0 0,0-15 0,0 11 0,0 14 0,-6 5 0,-2 46 0,-22 11-3277,-5 21 0,-31 44 1638,23-24 1,-1 1 893,6 1 0,2 0 745,-37 24 0,24-30 0,-1 15 0,-23-3 1638,21-14 0,-1 0-1008,2-5 1,1-3 2645,-36 13 0,41-19-6553,58-75 1639,21 8 1,11-9 1637,-2-7 0,5-8 0,2 0-1093,6-2 1,3 0 0,0 1 672,0-3 0,0 1 0,-6 6 420,-1 1 0,-8 10 0,0 2 0,-62 98 0,-49 33 0,33-17 0,-4 5 0,-27 8 0,-2 1 0,17-4 0,7-1 1638,1-5 0,23-20-377,105-78-1261,-3-2 0,-5-17 0,-7-1-3277,-27 22 2017,-13 32 4536,-24 50-2015,-13 39-1261,-1-34 0,0-1 0,-8 35 0,10-33 0,18-50 3276,34-62 0,12-17-4915,-24 10 1,2-4 0,4 6 1,-1 2 1637,-14 11 0,-3 3 0,19-31 0,-33 66 0,-26 28-1639,-18 49 1,-2 17 1008,16-32 0,0 0 2268,-19 28 0,3-4-377,18-14-1261,7-66 0,17-29-3277,10-39 2017,9-20 4536,-11 31-2015,-8 31-1261,-17 130 0,3-35 0,31-35 0,0-107 819,-3 18 0,5-16 0,0-2 0,-5 11 819,-4-2 0,-3 3-2731,7-7 1,2-4 0,-17 39-2183,-20 51 3275,-32 39 0,10 0 0,-3 6 0,-3 9 0,-1 2 0,-7 2 0,2-2 0,15-9 0,2-4 0,-15 12 0,19-29 0,21-42 0,2-40 0,11-3 0,4-6 0,-2-7 0,2-2 0,6-17 0,-1 2 0,-6 15 0,0 7 0,10-22 0,-24 57 0,-2 85 0,-20 24 0,-7 9 0,4-22 0,-2 0 0,6-6 0,-1 3 0,0-10 0,-22 23 0,19-28 0,2 2 0,11-5 0,1-1 0,-12 1 0,1-1 0,6 25 3276,1-52 0,27-42-3044,-10-32-1871,18 4 1,5-6-1,-12 1 1,3-1 1523,13-7 0,3 0 115,0-38 0,14 20 0,-15-15 0,-1 45 0,0-11 3276,-3 42 0,6 15-3044,3 26-232,1 14 0,-4 12 0,6-1 0,-16-10 0,21 28 0,-2 16 0,-16-35 0,-1 1 0,-1-1 0,-1-4 0,8 2 0,-7-48 0,11-28 0,4-44 0,3 16 0,4-16 0,-14 38 0,2-9 0,-13 27 0,5-16 0,-7 11 0,1-6 0,1-11 0,5 9 0,-3-3 0,-4 18 0,-7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0:52.806"/>
    </inkml:context>
    <inkml:brush xml:id="br0">
      <inkml:brushProperty name="width" value="0.35" units="cm"/>
      <inkml:brushProperty name="height" value="0.35" units="cm"/>
      <inkml:brushProperty name="color" value="#E9E9E9"/>
    </inkml:brush>
  </inkml:definitions>
  <inkml:trace contextRef="#ctx0" brushRef="#br0">1 65 24575,'44'-17'0,"2"4"0,5 13 0,1 0 0,-11 0 0,-4 0 0,-10 0 0,-6 0 0,5 0 0,18-8 0,0-2 0,19 1 0,-22 1 0,9 8 0,-20 0 0,9 0 0,-12 0 0,12 0 0,-9 0 0,9 0 0,-6 0 0,-5 0 0,-1 0 0,10 0 0,-13 0 0,25 0 0,-9 0 0,12 0 0,-1 0 0,1 0 0,12 0 0,-21 0 0,18 0 0,-31 0 0,8 0 0,-11 0 0,-6 0 0,5 0 0,-11 0 0,4 0 0,19 0 0,-19 0 0,25 0 0,-11 0 0,-3 0 0,3 0 0,-14 0 0,-5 0 0,-1 0 0,1 0 0,-1 0 0,7 0 0,-11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0:55.926"/>
    </inkml:context>
    <inkml:brush xml:id="br0">
      <inkml:brushProperty name="width" value="0.35" units="cm"/>
      <inkml:brushProperty name="height" value="0.35" units="cm"/>
      <inkml:brushProperty name="color" value="#E9E9E9"/>
    </inkml:brush>
  </inkml:definitions>
  <inkml:trace contextRef="#ctx0" brushRef="#br0">1 41 24575,'53'-7'0,"-11"1"0,6 6 0,25 0 0,-24 0 0,20 0 0,-48 0 0,-1 0 0,-7 0 0,1 0 0,5 0 0,-4 0 0,11 0 0,-5 0 0,0 0 0,4 0 0,-4 0 0,6 0 0,0 0 0,0 0 0,-6 0 0,16 0 0,-14 0 0,15 0 0,-11 0 0,6 0 0,-4-6 0,4 4 0,-12-10 0,4 11 0,8-5 0,8 6 0,1 0 0,2 0 0,-21 0 0,2 0 0,-11 0 0,5 0 0,2 0 0,6 0 0,12 0 0,-9 0 0,3 0 0,-7 0 0,-5 0 0,0 0 0,4 0 0,-4 0 0,17 0 0,-8 0 0,8 0 0,-11 0 0,0 0 0,0 0 0,0 0 0,23 0 0,-18 0 0,18 0 0,-23 0 0,0 0 0,0 0 0,-6 0 0,5 0 0,-11 0 0,10 0 0,-16 0 0,3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1:14.748"/>
    </inkml:context>
    <inkml:brush xml:id="br0">
      <inkml:brushProperty name="width" value="0.35" units="cm"/>
      <inkml:brushProperty name="height" value="0.35" units="cm"/>
      <inkml:brushProperty name="color" value="#E9E9E9"/>
    </inkml:brush>
  </inkml:definitions>
  <inkml:trace contextRef="#ctx0" brushRef="#br0">1 903 24575,'55'7'0,"-2"-3"0,-2-2 0,-11-2 0,41 0 0,-54 0 0,23 0 0,-17 0 0,29 0 0,-32 0 0,3 0 0,3 0 0,-12 0 0,14 0 0,-11 0 0,0 0 0,0 0 0,-6-6 0,4 5 0,-4-5 0,18 6 0,-9 0 0,9 0 0,-12 0 0,17 0 0,-1 0 0,14 0 0,15 0 0,4 0 0,-11 0 0,-7 0 0,-31 0 0,6 0 0,-5 0 0,5 0 0,-12 0 0,5 0 0,1 0 0,-5 0 0,10 0 0,-11 0 0,17 0 0,45 0 0,-20 0 0,20 0 0,-33 0 0,-20 0 0,9 0 0,-12 0 0,0 0 0,-6 0 0,-2 0 0,1 0 0,1 0 0,6 0 0,11 0 0,26 0 0,-18 0 0,15 0 0,-40 0 0,15 0 0,-12 0 0,26 0 0,-20 0 0,3 0 0,-1 0 0,-16 0 0,26 0 0,-18 0 0,14 0 0,0 0 0,-8 0 0,2 0 0,-7 0 0,-4 0 0,6 0 0,31 0 0,7 0 0,-8 0 0,2 0 0,-8 0 0,-1 0 0,10 0 0,-4 0 0,9 0 0,-13 0 0,-32 0 0,-1 0 0,-4 0 0,-7 0 0,-40 6 0,11 1 0,-16 13 0,31 1 0,6 6 0,0-6 0,0-2 0,0-5 0,0 5 0,0-4 0,0 11 0,0-11 0,-6 16 0,4-8 0,-10 4 0,11-2 0,-5-4 0,0 6 0,-8 0 0,-18-4 0,-28 1 0,-36-13 0,45-5 0,1-2 0,-35-4 0,57 0 0,32 0 0,40 0 0,-14 0 0,8 0 0,-11 0 0,-6 6 0,-2-4 0,-17 10 0,-32-11 0,-8 5 0,-9-6 0,11-6 0,9 5 0,4-5 0,-20 6 0,19 0 0,-15 0 0,12-6 0,0 4 0,-58-11 0,43 5 0,-54-1 0,49 3 0,4 6 0,-2 0 0,18 0 0,6 0 0,2-6 0,11-2 0,8-5 0,14 5 0,7-4 0,18 5 0,-15-7 0,13 1 0,-22 5 0,5-4 0,-13-1 0,5-8 0,-10-18 0,4 15 0,-6-26 0,-12 26 0,9-15 0,-21 18 0,9-4 0,-12 4 0,-11-2 0,-4-3 0,-10 15 0,10-7 0,-6 9 0,-16-14 0,6 12 0,0-11 0,20 21 0,23-11 0,-4 4 0,5-5 0,7-1 0,1 1 0,6-1 0,0-5 0,0 4 0,0-5 0,12 7 0,-3-1 0,10 1 0,-11-1 0,10 1 0,-9-7 0,10 5 0,1-4 0,-5 5 0,4 1 0,-5-1 0,5 7 0,2 1 0,0 6 0,5-6 0,-11 4 0,10-10 0,-10-1 0,5-2 0,5-11 0,-14 11 0,13-4 0,-23 5 0,5 1 0,-6-7 0,0-1 0,0-6 0,0-11 0,0 9 0,0-20 0,0 19 0,0-2 0,0 6 0,0 11 0,0-4 0,6-1 0,8 11 0,37-13 0,36 18 0,13 5 0,-18-6 0,3-1 0,-9 5 0,4 2 0,-9-1 0,-8 0 0,-10 0 0,7 0 0,-28 0 0,-12 0 0,-1 0 0,-4 0 0,11 0 0,-5 0 0,6 6 0,0-4 0,-6 16 0,-2-3 0,-11 6 0,-2 4 0,-6-10 0,-6 5 0,4-1 0,-10 2 0,11 0 0,-11 5 0,4-11 0,-5-2 0,5 5 0,2-9 0,6 17 0,0-11 0,-6 10 0,5-9 0,-11 3 0,10-5 0,-4 5 0,0-4 0,5 11 0,-5-11 0,6 10 0,-6-10 0,4 5 0,-4-1 0,6-4 0,0 11 0,0-11 0,0 4 0,0 1 0,0 1 0,-6 0 0,5 15 0,-11-18 0,10 18 0,-4-15 0,6 6 0,0-6 0,0-1 0,0-1 0,0 8 0,-6-4 0,5 8 0,-5-16 0,0 11 0,4-5 0,-4 0 0,6 4 0,0-16 0,0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1:34.802"/>
    </inkml:context>
    <inkml:brush xml:id="br0">
      <inkml:brushProperty name="width" value="0.35" units="cm"/>
      <inkml:brushProperty name="height" value="0.35" units="cm"/>
      <inkml:brushProperty name="color" value="#E9E9E9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1:39.182"/>
    </inkml:context>
    <inkml:brush xml:id="br0">
      <inkml:brushProperty name="width" value="0.35" units="cm"/>
      <inkml:brushProperty name="height" value="0.35" units="cm"/>
      <inkml:brushProperty name="color" value="#E9E9E9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1:43.847"/>
    </inkml:context>
    <inkml:brush xml:id="br0">
      <inkml:brushProperty name="width" value="0.35" units="cm"/>
      <inkml:brushProperty name="height" value="0.35" units="cm"/>
      <inkml:brushProperty name="color" value="#E9E9E9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1:49.262"/>
    </inkml:context>
    <inkml:brush xml:id="br0">
      <inkml:brushProperty name="width" value="0.35" units="cm"/>
      <inkml:brushProperty name="height" value="0.35" units="cm"/>
      <inkml:brushProperty name="color" value="#E9E9E9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4T22:42:45.095"/>
    </inkml:context>
    <inkml:brush xml:id="br0">
      <inkml:brushProperty name="width" value="0.35" units="cm"/>
      <inkml:brushProperty name="height" value="0.35" units="cm"/>
      <inkml:brushProperty name="color" value="#E9E9E9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03/05/25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03/05/25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44937"/>
            <a:ext cx="5029200" cy="3049206"/>
          </a:xfrm>
        </p:spPr>
        <p:txBody>
          <a:bodyPr>
            <a:noAutofit/>
          </a:bodyPr>
          <a:lstStyle/>
          <a:p>
            <a:pPr algn="ctr"/>
            <a:r>
              <a:rPr lang="it-IT" sz="4400" dirty="0">
                <a:effectLst/>
                <a:latin typeface="Helvetica" pitchFamily="2" charset="0"/>
              </a:rPr>
              <a:t>GENDER EQUITY IN CHIRURGIA BARIATRICA </a:t>
            </a:r>
            <a:br>
              <a:rPr lang="it-IT" sz="1100" dirty="0">
                <a:effectLst/>
                <a:latin typeface="Helvetica" pitchFamily="2" charset="0"/>
              </a:rPr>
            </a:br>
            <a:endParaRPr lang="it-IT" sz="4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5827" y="4604095"/>
            <a:ext cx="5951220" cy="170748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it-IT" sz="47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R.D. BERTA</a:t>
            </a:r>
          </a:p>
          <a:p>
            <a:pPr algn="ctr"/>
            <a:r>
              <a:rPr lang="it-IT" sz="2800" dirty="0">
                <a:solidFill>
                  <a:srgbClr val="00AC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CHIRURGIA BARIATRICA IV</a:t>
            </a:r>
          </a:p>
          <a:p>
            <a:pPr algn="ctr"/>
            <a:r>
              <a:rPr lang="it-IT" sz="2800" i="1" cap="non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IRCCS Policlinico San Donato, MI 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2C864-6092-A193-E846-53B2DDB5B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0AFEC7-1A56-AEE6-4D2F-565B061148F3}"/>
              </a:ext>
            </a:extLst>
          </p:cNvPr>
          <p:cNvSpPr txBox="1"/>
          <p:nvPr/>
        </p:nvSpPr>
        <p:spPr>
          <a:xfrm>
            <a:off x="0" y="0"/>
            <a:ext cx="3918857" cy="614014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Sex and Gender-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Related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Differential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Effectiveness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of Weight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Loss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Interventions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3DC6B85-077E-6B3C-8ACA-8CBB9EAE66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70C039-9D7E-68A3-BFEF-D081FA7EF9D2}"/>
              </a:ext>
            </a:extLst>
          </p:cNvPr>
          <p:cNvSpPr txBox="1"/>
          <p:nvPr/>
        </p:nvSpPr>
        <p:spPr>
          <a:xfrm>
            <a:off x="5386387" y="521283"/>
            <a:ext cx="49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Helvetica" pitchFamily="2" charset="0"/>
              </a:rPr>
              <a:t>BARIATRIC SURGERY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C63C229F-2732-FAB4-EE35-B0DA97C32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8262610"/>
              </p:ext>
            </p:extLst>
          </p:nvPr>
        </p:nvGraphicFramePr>
        <p:xfrm>
          <a:off x="9853689" y="3895480"/>
          <a:ext cx="1815049" cy="230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Immagine 10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66526BCD-E6EB-8F00-AE6C-E070ADDB5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928" y="2150629"/>
            <a:ext cx="3918857" cy="1503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89B8B90D-C188-9FE4-DD1A-EBF5C96074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705473"/>
              </p:ext>
            </p:extLst>
          </p:nvPr>
        </p:nvGraphicFramePr>
        <p:xfrm>
          <a:off x="9442319" y="1417566"/>
          <a:ext cx="1815049" cy="2117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Gruppo 20">
            <a:extLst>
              <a:ext uri="{FF2B5EF4-FFF2-40B4-BE49-F238E27FC236}">
                <a16:creationId xmlns:a16="http://schemas.microsoft.com/office/drawing/2014/main" id="{46D644B2-F493-5AA3-7D20-46F2D7F67E29}"/>
              </a:ext>
            </a:extLst>
          </p:cNvPr>
          <p:cNvGrpSpPr/>
          <p:nvPr/>
        </p:nvGrpSpPr>
        <p:grpSpPr>
          <a:xfrm>
            <a:off x="4320296" y="4120111"/>
            <a:ext cx="5444183" cy="1569660"/>
            <a:chOff x="4030367" y="4030903"/>
            <a:chExt cx="5444183" cy="1569660"/>
          </a:xfrm>
        </p:grpSpPr>
        <p:pic>
          <p:nvPicPr>
            <p:cNvPr id="19" name="Immagine 18" descr="Immagine che contiene simbolo, Elementi grafici, Carattere, logo&#10;&#10;Il contenuto generato dall'IA potrebbe non essere corretto.">
              <a:extLst>
                <a:ext uri="{FF2B5EF4-FFF2-40B4-BE49-F238E27FC236}">
                  <a16:creationId xmlns:a16="http://schemas.microsoft.com/office/drawing/2014/main" id="{5BF21602-6A51-210A-DC2F-C7AB3955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367" y="4030903"/>
              <a:ext cx="1197473" cy="1569660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9AA1529-2570-240F-B672-4C2D7C4DD2ED}"/>
                </a:ext>
              </a:extLst>
            </p:cNvPr>
            <p:cNvSpPr txBox="1"/>
            <p:nvPr/>
          </p:nvSpPr>
          <p:spPr>
            <a:xfrm>
              <a:off x="5223882" y="4030903"/>
              <a:ext cx="4250668" cy="1569660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</a:rPr>
                <a:t>REGISTRO SICOB</a:t>
              </a:r>
            </a:p>
            <a:p>
              <a:pPr algn="ctr"/>
              <a:endParaRPr lang="it-IT" sz="2400" b="1" dirty="0">
                <a:latin typeface="Helvetica" pitchFamily="2" charset="0"/>
              </a:endParaRPr>
            </a:p>
            <a:p>
              <a:pPr algn="ctr"/>
              <a:r>
                <a:rPr lang="it-IT" sz="2400" b="1" dirty="0" err="1">
                  <a:latin typeface="Helvetica" pitchFamily="2" charset="0"/>
                </a:rPr>
                <a:t>F</a:t>
              </a:r>
              <a:r>
                <a:rPr lang="it-IT" sz="2400" b="1" dirty="0">
                  <a:latin typeface="Helvetica" pitchFamily="2" charset="0"/>
                </a:rPr>
                <a:t>  105.879	BMI 42,98</a:t>
              </a:r>
            </a:p>
            <a:p>
              <a:pPr algn="ctr"/>
              <a:r>
                <a:rPr lang="it-IT" sz="2400" b="1" dirty="0">
                  <a:latin typeface="Helvetica" pitchFamily="2" charset="0"/>
                </a:rPr>
                <a:t>M   35.908	BMI 44,81</a:t>
              </a:r>
            </a:p>
          </p:txBody>
        </p:sp>
      </p:grpSp>
      <p:pic>
        <p:nvPicPr>
          <p:cNvPr id="23" name="Immagine 22" descr="Immagine che contiene testo, Carattere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0A6EDE4F-19A1-3860-5DB9-ABC1DCCEC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928" y="1395983"/>
            <a:ext cx="3949968" cy="10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E7E07-64A2-4B89-A0C9-6EB478ED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A60E44-2FCF-F8A6-9AA9-5215FA5228D3}"/>
              </a:ext>
            </a:extLst>
          </p:cNvPr>
          <p:cNvSpPr txBox="1"/>
          <p:nvPr/>
        </p:nvSpPr>
        <p:spPr>
          <a:xfrm>
            <a:off x="0" y="0"/>
            <a:ext cx="3918857" cy="614014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Sex and Gender-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Related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Differential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Effectiveness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of Weight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Loss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Interventions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7D94846-046F-F165-AB02-635C02A8BE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1DA13C-1184-6440-E53D-8EE80E3765A6}"/>
              </a:ext>
            </a:extLst>
          </p:cNvPr>
          <p:cNvSpPr txBox="1"/>
          <p:nvPr/>
        </p:nvSpPr>
        <p:spPr>
          <a:xfrm>
            <a:off x="5428917" y="149691"/>
            <a:ext cx="49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Helvetica" pitchFamily="2" charset="0"/>
              </a:rPr>
              <a:t>BARIATRIC SURGERY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29281B-B743-4659-DF84-26957AA458A7}"/>
              </a:ext>
            </a:extLst>
          </p:cNvPr>
          <p:cNvSpPr txBox="1"/>
          <p:nvPr/>
        </p:nvSpPr>
        <p:spPr>
          <a:xfrm>
            <a:off x="4189228" y="1733668"/>
            <a:ext cx="7719237" cy="440120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Helvetica" pitchFamily="2" charset="0"/>
              </a:rPr>
              <a:t>MEN </a:t>
            </a:r>
            <a:r>
              <a:rPr lang="it-IT" sz="2000" b="1" dirty="0" err="1">
                <a:effectLst/>
                <a:latin typeface="Helvetica" pitchFamily="2" charset="0"/>
              </a:rPr>
              <a:t>were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>
                <a:effectLst/>
                <a:latin typeface="Helvetica" pitchFamily="2" charset="0"/>
              </a:rPr>
              <a:t>more </a:t>
            </a:r>
            <a:r>
              <a:rPr lang="it-IT" sz="2000" b="1" dirty="0" err="1">
                <a:effectLst/>
                <a:latin typeface="Helvetica" pitchFamily="2" charset="0"/>
              </a:rPr>
              <a:t>likely</a:t>
            </a:r>
            <a:r>
              <a:rPr lang="it-IT" sz="2000" b="1" dirty="0">
                <a:effectLst/>
                <a:latin typeface="Helvetica" pitchFamily="2" charset="0"/>
              </a:rPr>
              <a:t> to </a:t>
            </a:r>
            <a:r>
              <a:rPr lang="it-IT" sz="2000" b="1" dirty="0" err="1">
                <a:effectLst/>
                <a:latin typeface="Helvetica" pitchFamily="2" charset="0"/>
              </a:rPr>
              <a:t>achieve</a:t>
            </a:r>
            <a:r>
              <a:rPr lang="it-IT" sz="2000" b="1" dirty="0">
                <a:effectLst/>
                <a:latin typeface="Helvetica" pitchFamily="2" charset="0"/>
              </a:rPr>
              <a:t> </a:t>
            </a:r>
            <a:r>
              <a:rPr lang="it-IT" sz="2000" b="1" dirty="0" err="1">
                <a:effectLst/>
                <a:latin typeface="Helvetica" pitchFamily="2" charset="0"/>
              </a:rPr>
              <a:t>greater</a:t>
            </a:r>
            <a:r>
              <a:rPr lang="it-IT" sz="2000" b="1" dirty="0">
                <a:effectLst/>
                <a:latin typeface="Helvetica" pitchFamily="2" charset="0"/>
              </a:rPr>
              <a:t> BMIL, </a:t>
            </a:r>
            <a:r>
              <a:rPr lang="it-IT" sz="2000" b="1" dirty="0" err="1">
                <a:effectLst/>
                <a:latin typeface="Helvetica" pitchFamily="2" charset="0"/>
              </a:rPr>
              <a:t>consistent</a:t>
            </a:r>
            <a:r>
              <a:rPr lang="it-IT" sz="2000" b="1" dirty="0">
                <a:effectLst/>
                <a:latin typeface="Helvetica" pitchFamily="2" charset="0"/>
              </a:rPr>
              <a:t> with </a:t>
            </a:r>
            <a:r>
              <a:rPr lang="it-IT" sz="2000" b="1" dirty="0" err="1">
                <a:effectLst/>
                <a:latin typeface="Helvetica" pitchFamily="2" charset="0"/>
              </a:rPr>
              <a:t>higher</a:t>
            </a:r>
            <a:r>
              <a:rPr lang="it-IT" sz="2000" b="1" dirty="0">
                <a:effectLst/>
                <a:latin typeface="Helvetica" pitchFamily="2" charset="0"/>
              </a:rPr>
              <a:t> male baseline BMI </a:t>
            </a:r>
          </a:p>
          <a:p>
            <a:endParaRPr lang="it-IT" sz="20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Helvetica" pitchFamily="2" charset="0"/>
              </a:rPr>
              <a:t>WOMEN</a:t>
            </a:r>
            <a:r>
              <a:rPr lang="it-IT" sz="2000" b="1" dirty="0">
                <a:effectLst/>
                <a:latin typeface="Helvetica" pitchFamily="2" charset="0"/>
              </a:rPr>
              <a:t> </a:t>
            </a:r>
            <a:r>
              <a:rPr lang="it-IT" sz="2000" b="1" dirty="0" err="1">
                <a:effectLst/>
                <a:latin typeface="Helvetica" pitchFamily="2" charset="0"/>
              </a:rPr>
              <a:t>were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>
                <a:effectLst/>
                <a:latin typeface="Helvetica" pitchFamily="2" charset="0"/>
              </a:rPr>
              <a:t>2.87 times more </a:t>
            </a:r>
            <a:r>
              <a:rPr lang="it-IT" sz="2000" b="1" dirty="0" err="1">
                <a:effectLst/>
                <a:latin typeface="Helvetica" pitchFamily="2" charset="0"/>
              </a:rPr>
              <a:t>likely</a:t>
            </a:r>
            <a:r>
              <a:rPr lang="it-IT" sz="2000" b="1" dirty="0">
                <a:effectLst/>
                <a:latin typeface="Helvetica" pitchFamily="2" charset="0"/>
              </a:rPr>
              <a:t> to be </a:t>
            </a:r>
            <a:r>
              <a:rPr lang="it-IT" sz="2000" b="1" dirty="0" err="1">
                <a:effectLst/>
                <a:latin typeface="Helvetica" pitchFamily="2" charset="0"/>
              </a:rPr>
              <a:t>classified</a:t>
            </a:r>
            <a:r>
              <a:rPr lang="it-IT" sz="2000" b="1" dirty="0">
                <a:effectLst/>
                <a:latin typeface="Helvetica" pitchFamily="2" charset="0"/>
              </a:rPr>
              <a:t> </a:t>
            </a:r>
            <a:r>
              <a:rPr lang="it-IT" sz="2000" b="1" dirty="0" err="1">
                <a:effectLst/>
                <a:latin typeface="Helvetica" pitchFamily="2" charset="0"/>
              </a:rPr>
              <a:t>as</a:t>
            </a:r>
            <a:r>
              <a:rPr lang="it-IT" sz="2000" b="1" dirty="0">
                <a:effectLst/>
                <a:latin typeface="Helvetica" pitchFamily="2" charset="0"/>
              </a:rPr>
              <a:t> weight </a:t>
            </a:r>
            <a:r>
              <a:rPr lang="it-IT" sz="2000" b="1" dirty="0" err="1">
                <a:effectLst/>
                <a:latin typeface="Helvetica" pitchFamily="2" charset="0"/>
              </a:rPr>
              <a:t>responders</a:t>
            </a:r>
            <a:r>
              <a:rPr lang="it-IT" sz="2000" b="1" dirty="0">
                <a:effectLst/>
                <a:latin typeface="Helvetica" pitchFamily="2" charset="0"/>
              </a:rPr>
              <a:t> </a:t>
            </a:r>
          </a:p>
          <a:p>
            <a:endParaRPr lang="it-IT" sz="20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Helvetica" pitchFamily="2" charset="0"/>
              </a:rPr>
              <a:t>WOMEN </a:t>
            </a:r>
            <a:r>
              <a:rPr lang="it-IT" sz="2000" b="1" dirty="0" err="1">
                <a:effectLst/>
                <a:latin typeface="Helvetica" pitchFamily="2" charset="0"/>
              </a:rPr>
              <a:t>perform</a:t>
            </a:r>
            <a:r>
              <a:rPr lang="it-IT" sz="2000" b="1" dirty="0">
                <a:effectLst/>
                <a:latin typeface="Helvetica" pitchFamily="2" charset="0"/>
              </a:rPr>
              <a:t> </a:t>
            </a:r>
            <a:r>
              <a:rPr lang="it-IT" sz="2000" b="1" dirty="0" err="1">
                <a:effectLst/>
                <a:latin typeface="Helvetica" pitchFamily="2" charset="0"/>
              </a:rPr>
              <a:t>better</a:t>
            </a:r>
            <a:r>
              <a:rPr lang="it-IT" sz="2000" b="1" dirty="0">
                <a:effectLst/>
                <a:latin typeface="Helvetica" pitchFamily="2" charset="0"/>
              </a:rPr>
              <a:t> in </a:t>
            </a:r>
            <a:r>
              <a:rPr lang="it-IT" sz="2000" b="1" dirty="0" err="1">
                <a:effectLst/>
                <a:latin typeface="Helvetica" pitchFamily="2" charset="0"/>
              </a:rPr>
              <a:t>terms</a:t>
            </a:r>
            <a:r>
              <a:rPr lang="it-IT" sz="2000" b="1" dirty="0">
                <a:effectLst/>
                <a:latin typeface="Helvetica" pitchFamily="2" charset="0"/>
              </a:rPr>
              <a:t> of %EWL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Helvetica" pitchFamily="2" charset="0"/>
              </a:rPr>
              <a:t>NO SEX DIFFERENCE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 err="1">
                <a:effectLst/>
                <a:latin typeface="Helvetica" pitchFamily="2" charset="0"/>
              </a:rPr>
              <a:t>regarding</a:t>
            </a:r>
            <a:r>
              <a:rPr lang="it-IT" sz="2000" b="1" dirty="0">
                <a:effectLst/>
                <a:latin typeface="Helvetica" pitchFamily="2" charset="0"/>
              </a:rPr>
              <a:t> COMORBIDITY RESOLUTION (</a:t>
            </a:r>
            <a:r>
              <a:rPr lang="it-IT" sz="2000" b="1" dirty="0" err="1">
                <a:effectLst/>
                <a:latin typeface="Helvetica" pitchFamily="2" charset="0"/>
              </a:rPr>
              <a:t>hypertension</a:t>
            </a:r>
            <a:r>
              <a:rPr lang="it-IT" sz="2000" b="1" dirty="0">
                <a:effectLst/>
                <a:latin typeface="Helvetica" pitchFamily="2" charset="0"/>
              </a:rPr>
              <a:t>, </a:t>
            </a:r>
            <a:r>
              <a:rPr lang="it-IT" sz="2000" b="1" dirty="0" err="1">
                <a:effectLst/>
                <a:latin typeface="Helvetica" pitchFamily="2" charset="0"/>
              </a:rPr>
              <a:t>diabetes</a:t>
            </a:r>
            <a:r>
              <a:rPr lang="it-IT" sz="2000" b="1" dirty="0">
                <a:effectLst/>
                <a:latin typeface="Helvetica" pitchFamily="2" charset="0"/>
              </a:rPr>
              <a:t>, and </a:t>
            </a:r>
            <a:r>
              <a:rPr lang="it-IT" sz="2000" b="1" dirty="0" err="1">
                <a:effectLst/>
                <a:latin typeface="Helvetica" pitchFamily="2" charset="0"/>
              </a:rPr>
              <a:t>obstructive</a:t>
            </a:r>
            <a:r>
              <a:rPr lang="it-IT" sz="2000" b="1" dirty="0">
                <a:effectLst/>
                <a:latin typeface="Helvetica" pitchFamily="2" charset="0"/>
              </a:rPr>
              <a:t> </a:t>
            </a:r>
            <a:r>
              <a:rPr lang="it-IT" sz="2000" b="1" dirty="0" err="1">
                <a:effectLst/>
                <a:latin typeface="Helvetica" pitchFamily="2" charset="0"/>
              </a:rPr>
              <a:t>sleep</a:t>
            </a:r>
            <a:r>
              <a:rPr lang="it-IT" sz="2000" b="1" dirty="0">
                <a:effectLst/>
                <a:latin typeface="Helvetica" pitchFamily="2" charset="0"/>
              </a:rPr>
              <a:t> apnea </a:t>
            </a:r>
            <a:r>
              <a:rPr lang="it-IT" sz="2000" b="1" dirty="0" err="1">
                <a:effectLst/>
                <a:latin typeface="Helvetica" pitchFamily="2" charset="0"/>
              </a:rPr>
              <a:t>syndrome</a:t>
            </a:r>
            <a:r>
              <a:rPr lang="it-IT" sz="2000" b="1" dirty="0">
                <a:effectLst/>
                <a:latin typeface="Helvetica" pitchFamily="2" charset="0"/>
              </a:rPr>
              <a:t>) or </a:t>
            </a:r>
            <a:r>
              <a:rPr lang="it-IT" sz="2000" b="1" dirty="0" err="1">
                <a:effectLst/>
                <a:latin typeface="Helvetica" pitchFamily="2" charset="0"/>
              </a:rPr>
              <a:t>occurrence</a:t>
            </a:r>
            <a:r>
              <a:rPr lang="it-IT" sz="2000" b="1" dirty="0">
                <a:effectLst/>
                <a:latin typeface="Helvetica" pitchFamily="2" charset="0"/>
              </a:rPr>
              <a:t> of short-</a:t>
            </a:r>
            <a:r>
              <a:rPr lang="it-IT" sz="2000" b="1" dirty="0" err="1">
                <a:effectLst/>
                <a:latin typeface="Helvetica" pitchFamily="2" charset="0"/>
              </a:rPr>
              <a:t>term</a:t>
            </a:r>
            <a:r>
              <a:rPr lang="it-IT" sz="2000" b="1" dirty="0">
                <a:effectLst/>
                <a:latin typeface="Helvetica" pitchFamily="2" charset="0"/>
              </a:rPr>
              <a:t> </a:t>
            </a:r>
            <a:r>
              <a:rPr lang="it-IT" sz="2000" b="1" dirty="0" err="1">
                <a:effectLst/>
                <a:latin typeface="Helvetica" pitchFamily="2" charset="0"/>
              </a:rPr>
              <a:t>complications</a:t>
            </a:r>
            <a:endParaRPr lang="it-IT" sz="2000" b="1" dirty="0">
              <a:effectLst/>
              <a:latin typeface="Helvetica" pitchFamily="2" charset="0"/>
            </a:endParaRPr>
          </a:p>
          <a:p>
            <a:endParaRPr lang="it-IT" sz="20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Helvetica" pitchFamily="2" charset="0"/>
              </a:rPr>
              <a:t> more </a:t>
            </a:r>
            <a:r>
              <a:rPr lang="it-IT" sz="2000" b="1" dirty="0" err="1">
                <a:latin typeface="Helvetica" pitchFamily="2" charset="0"/>
              </a:rPr>
              <a:t>postoperative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complications</a:t>
            </a:r>
            <a:r>
              <a:rPr lang="it-IT" sz="2000" b="1" dirty="0">
                <a:latin typeface="Helvetica" pitchFamily="2" charset="0"/>
              </a:rPr>
              <a:t> in men </a:t>
            </a:r>
          </a:p>
        </p:txBody>
      </p:sp>
      <p:pic>
        <p:nvPicPr>
          <p:cNvPr id="5" name="Immagine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3A2EE900-6341-3E29-05B7-ACC8AD63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9" b="38297"/>
          <a:stretch/>
        </p:blipFill>
        <p:spPr>
          <a:xfrm>
            <a:off x="4955362" y="696387"/>
            <a:ext cx="5985325" cy="8931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108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CF9C0-EAFA-DB97-6AAF-C235AB8E4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3EB83F-1AFB-C77F-11BA-505D17A97060}"/>
              </a:ext>
            </a:extLst>
          </p:cNvPr>
          <p:cNvSpPr txBox="1"/>
          <p:nvPr/>
        </p:nvSpPr>
        <p:spPr>
          <a:xfrm>
            <a:off x="0" y="0"/>
            <a:ext cx="3381153" cy="618630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Gender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Difference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in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Surgical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Outcomes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4CF1373-2593-F296-6B41-D70AF180C9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28DFF2-FBE1-DC9E-EDC2-87F37512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600" y="1785256"/>
            <a:ext cx="8139402" cy="35922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A23F52-5C32-3CFD-6327-A52697016F9D}"/>
              </a:ext>
            </a:extLst>
          </p:cNvPr>
          <p:cNvSpPr txBox="1"/>
          <p:nvPr/>
        </p:nvSpPr>
        <p:spPr>
          <a:xfrm>
            <a:off x="5471447" y="454809"/>
            <a:ext cx="49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Helvetica" pitchFamily="2" charset="0"/>
              </a:rPr>
              <a:t>BARIATRIC SURGERY</a:t>
            </a:r>
          </a:p>
        </p:txBody>
      </p:sp>
    </p:spTree>
    <p:extLst>
      <p:ext uri="{BB962C8B-B14F-4D97-AF65-F5344CB8AC3E}">
        <p14:creationId xmlns:p14="http://schemas.microsoft.com/office/powerpoint/2010/main" val="41592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E91CF8-FF43-A106-4071-A83D17024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925" y="826934"/>
            <a:ext cx="8347135" cy="22915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318E9E-E99A-94D2-2C18-9C0E3F78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825" y="3322675"/>
            <a:ext cx="8308235" cy="31899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A110CE-28DA-E4BA-15E2-49D98A1EDBE4}"/>
              </a:ext>
            </a:extLst>
          </p:cNvPr>
          <p:cNvSpPr txBox="1"/>
          <p:nvPr/>
        </p:nvSpPr>
        <p:spPr>
          <a:xfrm>
            <a:off x="0" y="0"/>
            <a:ext cx="3381153" cy="618630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Gender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Difference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in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Surgical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Outcomes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9E52F8-A65C-67DE-02D6-8839F2F285DD}"/>
              </a:ext>
            </a:extLst>
          </p:cNvPr>
          <p:cNvSpPr txBox="1"/>
          <p:nvPr/>
        </p:nvSpPr>
        <p:spPr>
          <a:xfrm>
            <a:off x="5271892" y="239039"/>
            <a:ext cx="49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Helvetica" pitchFamily="2" charset="0"/>
              </a:rPr>
              <a:t>BARIATRIC SURGERY</a:t>
            </a:r>
          </a:p>
        </p:txBody>
      </p:sp>
    </p:spTree>
    <p:extLst>
      <p:ext uri="{BB962C8B-B14F-4D97-AF65-F5344CB8AC3E}">
        <p14:creationId xmlns:p14="http://schemas.microsoft.com/office/powerpoint/2010/main" val="25030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00284-DD77-C20B-B6F9-36E16B5E4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914864-1579-0C3A-39AA-5D48A3F89BEB}"/>
              </a:ext>
            </a:extLst>
          </p:cNvPr>
          <p:cNvSpPr txBox="1"/>
          <p:nvPr/>
        </p:nvSpPr>
        <p:spPr>
          <a:xfrm>
            <a:off x="0" y="0"/>
            <a:ext cx="3381153" cy="618630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Gender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Difference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in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Surgical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Outcomes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3769000E-5F94-F69A-A95C-18C661C1E4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A9B9D1-241A-D5F6-3388-C15D99920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155" y="97117"/>
            <a:ext cx="8253133" cy="25182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CC482D-A82D-511C-ACEC-CF5C37657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923" y="2728927"/>
            <a:ext cx="5134883" cy="32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80735-B00D-CCF2-D3D8-F9C09F92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843029-823F-1171-D681-0472B67422C3}"/>
              </a:ext>
            </a:extLst>
          </p:cNvPr>
          <p:cNvSpPr txBox="1"/>
          <p:nvPr/>
        </p:nvSpPr>
        <p:spPr>
          <a:xfrm>
            <a:off x="0" y="0"/>
            <a:ext cx="3381153" cy="618630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Gender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Difference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in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Surgical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Outcomes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DFEC352-97BA-6DFA-BB8F-D70212C729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5E3CC5-1C52-10D5-34D7-3D3292CA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3" r="4738"/>
          <a:stretch/>
        </p:blipFill>
        <p:spPr>
          <a:xfrm>
            <a:off x="3721395" y="987907"/>
            <a:ext cx="8230483" cy="44984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590B8FF7-1FB7-7C3A-82F4-45FC5243FAD2}"/>
                  </a:ext>
                </a:extLst>
              </p14:cNvPr>
              <p14:cNvContentPartPr/>
              <p14:nvPr/>
            </p14:nvContentPartPr>
            <p14:xfrm>
              <a:off x="11343927" y="4765680"/>
              <a:ext cx="555480" cy="46620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590B8FF7-1FB7-7C3A-82F4-45FC5243FA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08287" y="4729680"/>
                <a:ext cx="62712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C11EC844-CADE-FB9B-32A5-1C143E9AC975}"/>
                  </a:ext>
                </a:extLst>
              </p14:cNvPr>
              <p14:cNvContentPartPr/>
              <p14:nvPr/>
            </p14:nvContentPartPr>
            <p14:xfrm>
              <a:off x="10671087" y="5022000"/>
              <a:ext cx="662400" cy="237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C11EC844-CADE-FB9B-32A5-1C143E9AC9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08447" y="4959000"/>
                <a:ext cx="7880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98A30AC7-423D-0C3D-6B63-169C51175DA6}"/>
                  </a:ext>
                </a:extLst>
              </p14:cNvPr>
              <p14:cNvContentPartPr/>
              <p14:nvPr/>
            </p14:nvContentPartPr>
            <p14:xfrm>
              <a:off x="10661007" y="5040000"/>
              <a:ext cx="705600" cy="1512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98A30AC7-423D-0C3D-6B63-169C51175D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98367" y="4977360"/>
                <a:ext cx="8312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8B4ED415-6AD8-50A5-E592-36D9F83F9DDA}"/>
                  </a:ext>
                </a:extLst>
              </p14:cNvPr>
              <p14:cNvContentPartPr/>
              <p14:nvPr/>
            </p14:nvContentPartPr>
            <p14:xfrm>
              <a:off x="10610967" y="4793040"/>
              <a:ext cx="1257480" cy="50040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8B4ED415-6AD8-50A5-E592-36D9F83F9DD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48327" y="4730040"/>
                <a:ext cx="1383120" cy="62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4037C6E-D6C4-E046-705C-5E44EE9466C1}"/>
                  </a:ext>
                </a:extLst>
              </p14:cNvPr>
              <p14:cNvContentPartPr/>
              <p14:nvPr/>
            </p14:nvContentPartPr>
            <p14:xfrm>
              <a:off x="11859087" y="5303880"/>
              <a:ext cx="360" cy="36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4037C6E-D6C4-E046-705C-5E44EE9466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96087" y="52408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96FE7409-BD90-FA6B-AC15-B9DCB74261E5}"/>
                  </a:ext>
                </a:extLst>
              </p14:cNvPr>
              <p14:cNvContentPartPr/>
              <p14:nvPr/>
            </p14:nvContentPartPr>
            <p14:xfrm>
              <a:off x="11810487" y="5085000"/>
              <a:ext cx="360" cy="36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96FE7409-BD90-FA6B-AC15-B9DCB74261E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47487" y="5022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F221DBE5-EAD2-940D-42F3-61931A69FE7B}"/>
                  </a:ext>
                </a:extLst>
              </p14:cNvPr>
              <p14:cNvContentPartPr/>
              <p14:nvPr/>
            </p14:nvContentPartPr>
            <p14:xfrm>
              <a:off x="11849727" y="5051520"/>
              <a:ext cx="360" cy="36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F221DBE5-EAD2-940D-42F3-61931A69FE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87087" y="49888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35B96BC9-5526-FEF0-3AC2-7E3A16D3B3D7}"/>
                  </a:ext>
                </a:extLst>
              </p14:cNvPr>
              <p14:cNvContentPartPr/>
              <p14:nvPr/>
            </p14:nvContentPartPr>
            <p14:xfrm>
              <a:off x="11884647" y="5096880"/>
              <a:ext cx="360" cy="36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35B96BC9-5526-FEF0-3AC2-7E3A16D3B3D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822007" y="503388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6008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B5BE3-DE6E-6CAD-F73E-8A23FF7A9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1805D8-9A75-4A8F-90E8-970ACEAA6116}"/>
              </a:ext>
            </a:extLst>
          </p:cNvPr>
          <p:cNvSpPr txBox="1"/>
          <p:nvPr/>
        </p:nvSpPr>
        <p:spPr>
          <a:xfrm>
            <a:off x="0" y="0"/>
            <a:ext cx="3381153" cy="618630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Gender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Difference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in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Surgical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Outcomes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3735F-2AC5-7442-3BA5-000B6D1776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893987-69BA-DAD7-E4A8-0C8CBC77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153" y="2519340"/>
            <a:ext cx="4400732" cy="32638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538AC76-9E06-0047-7ADA-BA2A020D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608" y="2519340"/>
            <a:ext cx="4279392" cy="326381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3EA6573-2FAC-B199-B0C1-45E8A77B0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926" y="106325"/>
            <a:ext cx="5884836" cy="228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31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06FCB-F516-C861-4C30-74C7D84DD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01EDFF-CB9C-C793-71A7-FEFC572DFCB1}"/>
              </a:ext>
            </a:extLst>
          </p:cNvPr>
          <p:cNvSpPr txBox="1"/>
          <p:nvPr/>
        </p:nvSpPr>
        <p:spPr>
          <a:xfrm>
            <a:off x="0" y="0"/>
            <a:ext cx="3381153" cy="618630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Gender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Difference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in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Surgical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latin typeface="Helvetica" pitchFamily="2" charset="0"/>
              </a:rPr>
              <a:t>Outcomes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374E215A-F139-F1E2-84FC-581A5BDF9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6A638D-D5A0-AD10-B4CD-C1F49E39B889}"/>
              </a:ext>
            </a:extLst>
          </p:cNvPr>
          <p:cNvSpPr txBox="1"/>
          <p:nvPr/>
        </p:nvSpPr>
        <p:spPr>
          <a:xfrm>
            <a:off x="5471447" y="454809"/>
            <a:ext cx="49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Helvetica" pitchFamily="2" charset="0"/>
              </a:rPr>
              <a:t>BARIATRIC SURGERY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7B36FB-6FD7-E825-3B29-68BA8C435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29" y="1621908"/>
            <a:ext cx="8192867" cy="39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3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49FE5-323B-4B4F-6D7D-10E53927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E03BF2CB-6379-72EF-ECF1-18CABF28B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E2A1BC-9845-FD56-3A60-A94C39637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367" y="553040"/>
            <a:ext cx="10565219" cy="544712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EBBE1BF-7A74-7F0C-B1C8-993E283E58B3}"/>
              </a:ext>
            </a:extLst>
          </p:cNvPr>
          <p:cNvSpPr/>
          <p:nvPr/>
        </p:nvSpPr>
        <p:spPr>
          <a:xfrm>
            <a:off x="0" y="0"/>
            <a:ext cx="1407042" cy="618814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495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08C6F99-7DAC-C40A-7A9E-87608118BA48}"/>
                  </a:ext>
                </a:extLst>
              </p14:cNvPr>
              <p14:cNvContentPartPr/>
              <p14:nvPr/>
            </p14:nvContentPartPr>
            <p14:xfrm>
              <a:off x="5839887" y="850680"/>
              <a:ext cx="360" cy="3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08C6F99-7DAC-C40A-7A9E-87608118BA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7247" y="78768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BD0393-F1B6-CCF2-7A9A-BCCB6FF4A1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Helvetica" pitchFamily="2" charset="0"/>
              </a:rPr>
              <a:t>CONCLUSIONS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D977CF-E9B7-0889-7330-2F018048B07C}"/>
              </a:ext>
            </a:extLst>
          </p:cNvPr>
          <p:cNvSpPr txBox="1"/>
          <p:nvPr/>
        </p:nvSpPr>
        <p:spPr>
          <a:xfrm>
            <a:off x="914040" y="1536174"/>
            <a:ext cx="106280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effectLst/>
                <a:latin typeface="Helvetica" pitchFamily="2" charset="0"/>
              </a:rPr>
              <a:t>There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is</a:t>
            </a:r>
            <a:r>
              <a:rPr lang="it-IT" sz="2400" b="1" dirty="0">
                <a:effectLst/>
                <a:latin typeface="Helvetica" pitchFamily="2" charset="0"/>
              </a:rPr>
              <a:t> a clear </a:t>
            </a:r>
            <a:r>
              <a:rPr lang="it-IT" sz="2400" b="1" dirty="0" err="1">
                <a:effectLst/>
                <a:latin typeface="Helvetica" pitchFamily="2" charset="0"/>
              </a:rPr>
              <a:t>sexual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dimorphism</a:t>
            </a:r>
            <a:r>
              <a:rPr lang="it-IT" sz="2400" b="1" dirty="0">
                <a:effectLst/>
                <a:latin typeface="Helvetica" pitchFamily="2" charset="0"/>
              </a:rPr>
              <a:t> in </a:t>
            </a:r>
            <a:r>
              <a:rPr lang="it-IT" sz="2400" b="1" dirty="0" err="1">
                <a:effectLst/>
                <a:latin typeface="Helvetica" pitchFamily="2" charset="0"/>
              </a:rPr>
              <a:t>obesity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prevalence</a:t>
            </a:r>
            <a:r>
              <a:rPr lang="it-IT" sz="2400" b="1" dirty="0">
                <a:effectLst/>
                <a:latin typeface="Helvetica" pitchFamily="2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effectLst/>
                <a:latin typeface="Helvetica" pitchFamily="2" charset="0"/>
              </a:rPr>
              <a:t>There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is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huge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disparity</a:t>
            </a:r>
            <a:r>
              <a:rPr lang="it-IT" sz="2400" b="1" dirty="0">
                <a:effectLst/>
                <a:latin typeface="Helvetica" pitchFamily="2" charset="0"/>
              </a:rPr>
              <a:t> in access to weight </a:t>
            </a:r>
            <a:r>
              <a:rPr lang="it-IT" sz="2400" b="1" dirty="0" err="1">
                <a:effectLst/>
                <a:latin typeface="Helvetica" pitchFamily="2" charset="0"/>
              </a:rPr>
              <a:t>loss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Interventions</a:t>
            </a:r>
            <a:r>
              <a:rPr lang="it-IT" sz="2400" b="1" dirty="0">
                <a:effectLst/>
                <a:latin typeface="Helvetica" pitchFamily="2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effectLst/>
                <a:latin typeface="Helvetica" pitchFamily="2" charset="0"/>
              </a:rPr>
              <a:t>A sex-</a:t>
            </a:r>
            <a:r>
              <a:rPr lang="it-IT" sz="2400" b="1" dirty="0" err="1">
                <a:effectLst/>
                <a:latin typeface="Helvetica" pitchFamily="2" charset="0"/>
              </a:rPr>
              <a:t>specific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analysis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is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often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missing</a:t>
            </a:r>
            <a:endParaRPr lang="it-IT" sz="24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effectLst/>
                <a:latin typeface="Helvetica" pitchFamily="2" charset="0"/>
              </a:rPr>
              <a:t>Overcoming</a:t>
            </a:r>
            <a:r>
              <a:rPr lang="it-IT" sz="2400" b="1" dirty="0">
                <a:effectLst/>
                <a:latin typeface="Helvetica" pitchFamily="2" charset="0"/>
              </a:rPr>
              <a:t> Stigma </a:t>
            </a:r>
            <a:r>
              <a:rPr lang="it-IT" sz="2400" b="1" dirty="0" err="1">
                <a:effectLst/>
                <a:latin typeface="Helvetica" pitchFamily="2" charset="0"/>
              </a:rPr>
              <a:t>barriers</a:t>
            </a:r>
            <a:r>
              <a:rPr lang="it-IT" sz="2400" b="1" dirty="0">
                <a:effectLst/>
                <a:latin typeface="Helvetica" pitchFamily="2" charset="0"/>
              </a:rPr>
              <a:t> and </a:t>
            </a:r>
            <a:r>
              <a:rPr lang="it-IT" sz="2400" b="1" dirty="0" err="1">
                <a:latin typeface="Helvetica" pitchFamily="2" charset="0"/>
              </a:rPr>
              <a:t>f</a:t>
            </a:r>
            <a:r>
              <a:rPr lang="it-IT" sz="2400" b="1" dirty="0" err="1">
                <a:effectLst/>
                <a:latin typeface="Helvetica" pitchFamily="2" charset="0"/>
              </a:rPr>
              <a:t>urther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research</a:t>
            </a:r>
            <a:r>
              <a:rPr lang="it-IT" sz="2400" b="1" dirty="0">
                <a:effectLst/>
                <a:latin typeface="Helvetica" pitchFamily="2" charset="0"/>
              </a:rPr>
              <a:t> on sex and gender-</a:t>
            </a:r>
            <a:r>
              <a:rPr lang="it-IT" sz="2400" b="1" dirty="0" err="1">
                <a:effectLst/>
                <a:latin typeface="Helvetica" pitchFamily="2" charset="0"/>
              </a:rPr>
              <a:t>related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differences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across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different</a:t>
            </a:r>
            <a:r>
              <a:rPr lang="it-IT" sz="2400" b="1" dirty="0">
                <a:effectLst/>
                <a:latin typeface="Helvetica" pitchFamily="2" charset="0"/>
              </a:rPr>
              <a:t> treatment </a:t>
            </a:r>
            <a:r>
              <a:rPr lang="it-IT" sz="2400" b="1" dirty="0" err="1">
                <a:effectLst/>
                <a:latin typeface="Helvetica" pitchFamily="2" charset="0"/>
              </a:rPr>
              <a:t>modalities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is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needed</a:t>
            </a:r>
            <a:r>
              <a:rPr lang="it-IT" sz="2400" b="1" dirty="0">
                <a:effectLst/>
                <a:latin typeface="Helvetica" pitchFamily="2" charset="0"/>
              </a:rPr>
              <a:t> to </a:t>
            </a:r>
            <a:r>
              <a:rPr lang="it-IT" sz="2400" b="1" dirty="0" err="1">
                <a:effectLst/>
                <a:latin typeface="Helvetica" pitchFamily="2" charset="0"/>
              </a:rPr>
              <a:t>ensure</a:t>
            </a:r>
            <a:r>
              <a:rPr lang="it-IT" sz="2400" b="1" dirty="0"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optimized</a:t>
            </a:r>
            <a:r>
              <a:rPr lang="it-IT" sz="2400" b="1" dirty="0">
                <a:effectLst/>
                <a:latin typeface="Helvetica" pitchFamily="2" charset="0"/>
              </a:rPr>
              <a:t> and </a:t>
            </a:r>
            <a:r>
              <a:rPr lang="it-IT" sz="2400" b="1" dirty="0" err="1">
                <a:effectLst/>
                <a:latin typeface="Helvetica" pitchFamily="2" charset="0"/>
              </a:rPr>
              <a:t>personalized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obesity</a:t>
            </a:r>
            <a:r>
              <a:rPr lang="it-IT" sz="2400" b="1" dirty="0">
                <a:effectLst/>
                <a:latin typeface="Helvetica" pitchFamily="2" charset="0"/>
              </a:rPr>
              <a:t> management.</a:t>
            </a:r>
          </a:p>
          <a:p>
            <a:endParaRPr lang="it-IT" sz="2400" b="1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30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7CA5BE-D369-D78A-9431-DD5C698C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00" r="5053" b="8995"/>
          <a:stretch/>
        </p:blipFill>
        <p:spPr>
          <a:xfrm>
            <a:off x="6842921" y="417973"/>
            <a:ext cx="4566842" cy="3877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699446-2C35-9812-829D-B0287E107168}"/>
              </a:ext>
            </a:extLst>
          </p:cNvPr>
          <p:cNvSpPr txBox="1"/>
          <p:nvPr/>
        </p:nvSpPr>
        <p:spPr>
          <a:xfrm>
            <a:off x="0" y="89966"/>
            <a:ext cx="6096000" cy="60631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4800" b="1" dirty="0">
                <a:solidFill>
                  <a:schemeClr val="bg1"/>
                </a:solidFill>
                <a:latin typeface="Arial" panose="020B0604020202020204" pitchFamily="34" charset="0"/>
              </a:rPr>
              <a:t>Are</a:t>
            </a:r>
            <a:r>
              <a:rPr lang="it-IT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it-IT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Male and </a:t>
            </a:r>
            <a:r>
              <a:rPr lang="it-IT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  <a:r>
              <a:rPr lang="it-IT" sz="48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emale</a:t>
            </a:r>
            <a:r>
              <a:rPr lang="it-IT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it-IT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it-IT" sz="48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besity</a:t>
            </a:r>
            <a:r>
              <a:rPr lang="it-IT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48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same</a:t>
            </a:r>
            <a:r>
              <a:rPr lang="it-IT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48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it-IT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algn="ctr"/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Immagine 10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CD498221-2116-ECA6-79B2-FB5E8607F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90" y="4284810"/>
            <a:ext cx="5444156" cy="165178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7474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AC5378-2D49-0C9A-96BC-5127C28F9AFC}"/>
              </a:ext>
            </a:extLst>
          </p:cNvPr>
          <p:cNvSpPr txBox="1"/>
          <p:nvPr/>
        </p:nvSpPr>
        <p:spPr>
          <a:xfrm>
            <a:off x="4618038" y="3030885"/>
            <a:ext cx="73235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>
                <a:effectLst/>
                <a:latin typeface="Helvetica" pitchFamily="2" charset="0"/>
              </a:rPr>
              <a:t>  Body </a:t>
            </a:r>
            <a:r>
              <a:rPr lang="it-IT" sz="2800" b="1" dirty="0" err="1">
                <a:effectLst/>
                <a:latin typeface="Helvetica" pitchFamily="2" charset="0"/>
              </a:rPr>
              <a:t>Composition</a:t>
            </a:r>
            <a:r>
              <a:rPr lang="it-IT" sz="2800" b="1" dirty="0">
                <a:effectLst/>
                <a:latin typeface="Helvetica" pitchFamily="2" charset="0"/>
              </a:rPr>
              <a:t> and </a:t>
            </a:r>
            <a:r>
              <a:rPr lang="it-IT" sz="2800" b="1" dirty="0" err="1">
                <a:effectLst/>
                <a:latin typeface="Helvetica" pitchFamily="2" charset="0"/>
              </a:rPr>
              <a:t>Fat</a:t>
            </a:r>
            <a:r>
              <a:rPr lang="it-IT" sz="2800" b="1" dirty="0">
                <a:effectLst/>
                <a:latin typeface="Helvetica" pitchFamily="2" charset="0"/>
              </a:rPr>
              <a:t>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>
                <a:effectLst/>
                <a:latin typeface="Helvetica" pitchFamily="2" charset="0"/>
              </a:rPr>
              <a:t>  Energy </a:t>
            </a:r>
            <a:r>
              <a:rPr lang="it-IT" sz="2800" b="1" dirty="0" err="1">
                <a:effectLst/>
                <a:latin typeface="Helvetica" pitchFamily="2" charset="0"/>
              </a:rPr>
              <a:t>Expenditure</a:t>
            </a:r>
            <a:endParaRPr lang="it-IT" sz="28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>
                <a:solidFill>
                  <a:srgbClr val="00B0F0"/>
                </a:solidFill>
                <a:effectLst/>
                <a:latin typeface="Helvetica" pitchFamily="2" charset="0"/>
              </a:rPr>
              <a:t>  </a:t>
            </a:r>
            <a:r>
              <a:rPr lang="it-IT" sz="2800" b="1" dirty="0" err="1">
                <a:solidFill>
                  <a:srgbClr val="00B0F0"/>
                </a:solidFill>
                <a:effectLst/>
                <a:latin typeface="Helvetica" pitchFamily="2" charset="0"/>
              </a:rPr>
              <a:t>Roles</a:t>
            </a:r>
            <a:r>
              <a:rPr lang="it-IT" sz="2800" b="1" dirty="0">
                <a:solidFill>
                  <a:srgbClr val="00B0F0"/>
                </a:solidFill>
                <a:effectLst/>
                <a:latin typeface="Helvetica" pitchFamily="2" charset="0"/>
              </a:rPr>
              <a:t> of Sex </a:t>
            </a:r>
            <a:r>
              <a:rPr lang="it-IT" sz="2800" b="1" dirty="0" err="1">
                <a:solidFill>
                  <a:srgbClr val="00B0F0"/>
                </a:solidFill>
                <a:effectLst/>
                <a:latin typeface="Helvetica" pitchFamily="2" charset="0"/>
              </a:rPr>
              <a:t>Steroid</a:t>
            </a:r>
            <a:r>
              <a:rPr lang="it-IT" sz="2800" b="1" dirty="0">
                <a:solidFill>
                  <a:srgbClr val="00B0F0"/>
                </a:solidFill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solidFill>
                  <a:srgbClr val="00B0F0"/>
                </a:solidFill>
                <a:effectLst/>
                <a:latin typeface="Helvetica" pitchFamily="2" charset="0"/>
              </a:rPr>
              <a:t>Hormones</a:t>
            </a:r>
            <a:endParaRPr lang="it-IT" sz="2800" b="1" dirty="0">
              <a:solidFill>
                <a:srgbClr val="00B0F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>
                <a:effectLst/>
                <a:latin typeface="Helvetica" pitchFamily="2" charset="0"/>
              </a:rPr>
              <a:t>  </a:t>
            </a:r>
            <a:r>
              <a:rPr lang="it-IT" sz="2800" b="1" dirty="0" err="1">
                <a:effectLst/>
                <a:latin typeface="Helvetica" pitchFamily="2" charset="0"/>
              </a:rPr>
              <a:t>Genetic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Susceptibility</a:t>
            </a:r>
            <a:endParaRPr lang="it-IT" sz="2800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>
                <a:effectLst/>
                <a:latin typeface="Helvetica" pitchFamily="2" charset="0"/>
              </a:rPr>
              <a:t>  </a:t>
            </a:r>
            <a:r>
              <a:rPr lang="it-IT" sz="2800" b="1" dirty="0">
                <a:solidFill>
                  <a:srgbClr val="00B0F0"/>
                </a:solidFill>
                <a:effectLst/>
                <a:latin typeface="Helvetica" pitchFamily="2" charset="0"/>
              </a:rPr>
              <a:t>Gut Microbiota</a:t>
            </a:r>
          </a:p>
        </p:txBody>
      </p:sp>
      <p:pic>
        <p:nvPicPr>
          <p:cNvPr id="2050" name="Picture 2" descr="Perché uomini e donne accumulano grasso in modo diverso? La risposta nei  moscerini della frutta - greenMe">
            <a:extLst>
              <a:ext uri="{FF2B5EF4-FFF2-40B4-BE49-F238E27FC236}">
                <a16:creationId xmlns:a16="http://schemas.microsoft.com/office/drawing/2014/main" id="{D460BD5C-E721-CE76-C5E5-FE9BB35D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47" y="513059"/>
            <a:ext cx="3207691" cy="213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ounger gut microbiota age reduces cardiovascular disease risk in older  adults">
            <a:extLst>
              <a:ext uri="{FF2B5EF4-FFF2-40B4-BE49-F238E27FC236}">
                <a16:creationId xmlns:a16="http://schemas.microsoft.com/office/drawing/2014/main" id="{B795DB73-CB0A-D467-50DD-6F458B1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42" y="4898373"/>
            <a:ext cx="1743971" cy="11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65FA3E2-4F6C-A4EA-F3BE-46943561E259}"/>
              </a:ext>
            </a:extLst>
          </p:cNvPr>
          <p:cNvSpPr txBox="1"/>
          <p:nvPr/>
        </p:nvSpPr>
        <p:spPr>
          <a:xfrm>
            <a:off x="19050" y="13766"/>
            <a:ext cx="4351338" cy="61709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Sex and </a:t>
            </a:r>
          </a:p>
          <a:p>
            <a:pPr algn="ctr"/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Gender-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Specific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</a:p>
          <a:p>
            <a:pPr algn="ctr"/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Differences</a:t>
            </a:r>
            <a:endParaRPr lang="it-IT" sz="4000" b="1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algn="ctr"/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717389-A39C-26F0-484C-AE6C65B47E32}"/>
              </a:ext>
            </a:extLst>
          </p:cNvPr>
          <p:cNvSpPr txBox="1"/>
          <p:nvPr/>
        </p:nvSpPr>
        <p:spPr>
          <a:xfrm>
            <a:off x="4549717" y="3429000"/>
            <a:ext cx="76232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err="1">
                <a:effectLst/>
                <a:latin typeface="Helvetica" pitchFamily="2" charset="0"/>
              </a:rPr>
              <a:t>Behavioural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Neuroadaptive</a:t>
            </a:r>
            <a:r>
              <a:rPr lang="it-IT" sz="2800" b="1" dirty="0">
                <a:effectLst/>
                <a:latin typeface="Helvetica" pitchFamily="2" charset="0"/>
              </a:rPr>
              <a:t> Food </a:t>
            </a:r>
            <a:r>
              <a:rPr lang="it-IT" sz="2800" b="1" dirty="0" err="1">
                <a:effectLst/>
                <a:latin typeface="Helvetica" pitchFamily="2" charset="0"/>
              </a:rPr>
              <a:t>Intake</a:t>
            </a:r>
            <a:r>
              <a:rPr lang="it-IT" sz="2800" b="1" dirty="0"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Preferences</a:t>
            </a:r>
            <a:r>
              <a:rPr lang="it-IT" sz="2800" b="1" dirty="0">
                <a:latin typeface="Helvetica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800" b="1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err="1">
                <a:effectLst/>
                <a:latin typeface="Helvetica" pitchFamily="2" charset="0"/>
              </a:rPr>
              <a:t>Sociocultural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Role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Modelling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800" b="1" dirty="0"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>
                <a:effectLst/>
                <a:latin typeface="Helvetica" pitchFamily="2" charset="0"/>
              </a:rPr>
              <a:t>Gender-</a:t>
            </a:r>
            <a:r>
              <a:rPr lang="it-IT" sz="2800" b="1" dirty="0" err="1">
                <a:effectLst/>
                <a:latin typeface="Helvetica" pitchFamily="2" charset="0"/>
              </a:rPr>
              <a:t>Specific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Psychological</a:t>
            </a:r>
            <a:r>
              <a:rPr lang="it-IT" sz="2800" b="1" dirty="0">
                <a:effectLst/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Influence</a:t>
            </a:r>
            <a:endParaRPr lang="it-IT" sz="2800" b="1" dirty="0">
              <a:effectLst/>
              <a:latin typeface="Helvetica" pitchFamily="2" charset="0"/>
            </a:endParaRPr>
          </a:p>
        </p:txBody>
      </p:sp>
      <p:pic>
        <p:nvPicPr>
          <p:cNvPr id="9" name="Immagine 8" descr="Immagine che contiene persona, muro, interno, vestiti&#10;&#10;Il contenuto generato dall'IA potrebbe non essere corretto.">
            <a:extLst>
              <a:ext uri="{FF2B5EF4-FFF2-40B4-BE49-F238E27FC236}">
                <a16:creationId xmlns:a16="http://schemas.microsoft.com/office/drawing/2014/main" id="{19A7E132-A8A4-D41D-CECF-1A79A76B8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6"/>
          <a:stretch/>
        </p:blipFill>
        <p:spPr>
          <a:xfrm>
            <a:off x="5300762" y="448814"/>
            <a:ext cx="5087226" cy="2653939"/>
          </a:xfrm>
          <a:prstGeom prst="rect">
            <a:avLst/>
          </a:prstGeom>
        </p:spPr>
      </p:pic>
      <p:pic>
        <p:nvPicPr>
          <p:cNvPr id="7" name="Immagine 6" descr="Immagine che contiene persona, Viso umano, vestiti, Accessorio di moda&#10;&#10;Il contenuto generato dall'IA potrebbe non essere corretto.">
            <a:extLst>
              <a:ext uri="{FF2B5EF4-FFF2-40B4-BE49-F238E27FC236}">
                <a16:creationId xmlns:a16="http://schemas.microsoft.com/office/drawing/2014/main" id="{C6EC3D66-8158-CE11-28B7-EE95E46DE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2"/>
          <a:stretch/>
        </p:blipFill>
        <p:spPr>
          <a:xfrm>
            <a:off x="10219149" y="1366897"/>
            <a:ext cx="1227363" cy="177769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BC43F0-9038-538F-CFF1-280F5D5F2056}"/>
              </a:ext>
            </a:extLst>
          </p:cNvPr>
          <p:cNvSpPr txBox="1"/>
          <p:nvPr/>
        </p:nvSpPr>
        <p:spPr>
          <a:xfrm>
            <a:off x="19050" y="13766"/>
            <a:ext cx="4133850" cy="61709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Sex and Gender-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Specific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Risk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Factors</a:t>
            </a:r>
            <a:endParaRPr lang="it-IT" sz="4000" b="1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algn="ctr"/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Influencing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Obesity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Pathology</a:t>
            </a:r>
            <a:endParaRPr lang="it-IT" sz="4000" b="1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algn="ctr"/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79D0AC-18AF-F8C8-A7B3-D5B75F392A16}"/>
              </a:ext>
            </a:extLst>
          </p:cNvPr>
          <p:cNvSpPr txBox="1"/>
          <p:nvPr/>
        </p:nvSpPr>
        <p:spPr>
          <a:xfrm>
            <a:off x="4930776" y="4523015"/>
            <a:ext cx="7029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b="1" dirty="0" err="1">
                <a:effectLst/>
                <a:latin typeface="Helvetica" pitchFamily="2" charset="0"/>
              </a:rPr>
              <a:t>Differential</a:t>
            </a:r>
            <a:r>
              <a:rPr lang="it-IT" sz="2800" b="1" dirty="0">
                <a:effectLst/>
                <a:latin typeface="Helvetica" pitchFamily="2" charset="0"/>
              </a:rPr>
              <a:t> Risks of </a:t>
            </a:r>
            <a:r>
              <a:rPr lang="it-IT" sz="2800" b="1" dirty="0" err="1">
                <a:effectLst/>
                <a:latin typeface="Helvetica" pitchFamily="2" charset="0"/>
              </a:rPr>
              <a:t>Obesity-Related</a:t>
            </a:r>
            <a:r>
              <a:rPr lang="it-IT" sz="2800" b="1" dirty="0">
                <a:latin typeface="Helvetica" pitchFamily="2" charset="0"/>
              </a:rPr>
              <a:t> </a:t>
            </a:r>
            <a:r>
              <a:rPr lang="it-IT" sz="2800" b="1" dirty="0" err="1">
                <a:effectLst/>
                <a:latin typeface="Helvetica" pitchFamily="2" charset="0"/>
              </a:rPr>
              <a:t>Comorbidities</a:t>
            </a:r>
            <a:endParaRPr lang="it-IT" sz="2800" b="1" dirty="0">
              <a:effectLst/>
              <a:latin typeface="Helvetica" pitchFamily="2" charset="0"/>
            </a:endParaRPr>
          </a:p>
          <a:p>
            <a:endParaRPr lang="it-IT" sz="2800" b="1" dirty="0">
              <a:effectLst/>
              <a:latin typeface="Helvetica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05280F-E3C4-97FB-C25D-A051D01B44CD}"/>
              </a:ext>
            </a:extLst>
          </p:cNvPr>
          <p:cNvSpPr txBox="1"/>
          <p:nvPr/>
        </p:nvSpPr>
        <p:spPr>
          <a:xfrm>
            <a:off x="19050" y="13766"/>
            <a:ext cx="4133850" cy="623247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Clinical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Implications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of Sex and Gender-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Related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Differences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in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Obesity</a:t>
            </a:r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020DD09-F48D-F7D0-EB3D-FD629815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030" y="453580"/>
            <a:ext cx="3943951" cy="376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14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AE3BDB-4557-C38C-DC1D-1A9940D0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48" y="338415"/>
            <a:ext cx="7053976" cy="2535743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589F7101-1FD5-84C9-BF42-E0C5BFBBF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535871"/>
              </p:ext>
            </p:extLst>
          </p:nvPr>
        </p:nvGraphicFramePr>
        <p:xfrm>
          <a:off x="5697398" y="3076143"/>
          <a:ext cx="4611830" cy="121490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3758">
                  <a:extLst>
                    <a:ext uri="{9D8B030D-6E8A-4147-A177-3AD203B41FA5}">
                      <a16:colId xmlns:a16="http://schemas.microsoft.com/office/drawing/2014/main" val="1896810659"/>
                    </a:ext>
                  </a:extLst>
                </a:gridCol>
                <a:gridCol w="1379679">
                  <a:extLst>
                    <a:ext uri="{9D8B030D-6E8A-4147-A177-3AD203B41FA5}">
                      <a16:colId xmlns:a16="http://schemas.microsoft.com/office/drawing/2014/main" val="3745150081"/>
                    </a:ext>
                  </a:extLst>
                </a:gridCol>
                <a:gridCol w="2208393">
                  <a:extLst>
                    <a:ext uri="{9D8B030D-6E8A-4147-A177-3AD203B41FA5}">
                      <a16:colId xmlns:a16="http://schemas.microsoft.com/office/drawing/2014/main" val="2550637065"/>
                    </a:ext>
                  </a:extLst>
                </a:gridCol>
              </a:tblGrid>
              <a:tr h="404968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BMI &gt; 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All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High BMI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929958"/>
                  </a:ext>
                </a:extLst>
              </a:tr>
              <a:tr h="40496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136321"/>
                  </a:ext>
                </a:extLst>
              </a:tr>
              <a:tr h="40496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660762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516C00FD-E009-A2D0-915E-178D8E189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428208"/>
              </p:ext>
            </p:extLst>
          </p:nvPr>
        </p:nvGraphicFramePr>
        <p:xfrm>
          <a:off x="5768976" y="4580716"/>
          <a:ext cx="4540252" cy="121490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07869">
                  <a:extLst>
                    <a:ext uri="{9D8B030D-6E8A-4147-A177-3AD203B41FA5}">
                      <a16:colId xmlns:a16="http://schemas.microsoft.com/office/drawing/2014/main" val="1896810659"/>
                    </a:ext>
                  </a:extLst>
                </a:gridCol>
                <a:gridCol w="1358265">
                  <a:extLst>
                    <a:ext uri="{9D8B030D-6E8A-4147-A177-3AD203B41FA5}">
                      <a16:colId xmlns:a16="http://schemas.microsoft.com/office/drawing/2014/main" val="3745150081"/>
                    </a:ext>
                  </a:extLst>
                </a:gridCol>
                <a:gridCol w="2174118">
                  <a:extLst>
                    <a:ext uri="{9D8B030D-6E8A-4147-A177-3AD203B41FA5}">
                      <a16:colId xmlns:a16="http://schemas.microsoft.com/office/drawing/2014/main" val="2550637065"/>
                    </a:ext>
                  </a:extLst>
                </a:gridCol>
              </a:tblGrid>
              <a:tr h="404968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BMI &gt; 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All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High BMI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929958"/>
                  </a:ext>
                </a:extLst>
              </a:tr>
              <a:tr h="40496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136321"/>
                  </a:ext>
                </a:extLst>
              </a:tr>
              <a:tr h="404968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660762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DC7FE3-021E-CF50-529D-9E9A58F40263}"/>
              </a:ext>
            </a:extLst>
          </p:cNvPr>
          <p:cNvSpPr txBox="1"/>
          <p:nvPr/>
        </p:nvSpPr>
        <p:spPr>
          <a:xfrm>
            <a:off x="11173539" y="281789"/>
            <a:ext cx="101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Helvetica" pitchFamily="2" charset="0"/>
              </a:rPr>
              <a:t>27%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25E070-6144-862C-A5AF-924F31C601AB}"/>
              </a:ext>
            </a:extLst>
          </p:cNvPr>
          <p:cNvSpPr txBox="1"/>
          <p:nvPr/>
        </p:nvSpPr>
        <p:spPr>
          <a:xfrm>
            <a:off x="331643" y="2988377"/>
            <a:ext cx="78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23%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18815E-85B4-E70C-28D8-2DD40FBA1E07}"/>
              </a:ext>
            </a:extLst>
          </p:cNvPr>
          <p:cNvSpPr txBox="1"/>
          <p:nvPr/>
        </p:nvSpPr>
        <p:spPr>
          <a:xfrm>
            <a:off x="5637" y="13766"/>
            <a:ext cx="4133850" cy="618630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Global Trend </a:t>
            </a: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of high BMI </a:t>
            </a: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in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adults</a:t>
            </a:r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2F22EC-508B-A7D5-269E-1BB2D9DACD88}"/>
              </a:ext>
            </a:extLst>
          </p:cNvPr>
          <p:cNvSpPr txBox="1"/>
          <p:nvPr/>
        </p:nvSpPr>
        <p:spPr>
          <a:xfrm>
            <a:off x="7204512" y="281790"/>
            <a:ext cx="101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Helvetica" pitchFamily="2" charset="0"/>
              </a:rPr>
              <a:t>23%</a:t>
            </a:r>
          </a:p>
        </p:txBody>
      </p:sp>
      <p:pic>
        <p:nvPicPr>
          <p:cNvPr id="14" name="Immagine 13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90FCF1E-2299-80BE-669B-263FEA830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4" y="512621"/>
            <a:ext cx="2879284" cy="20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17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98349F6A-983C-5143-809D-90AE81002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9" b="4742"/>
          <a:stretch/>
        </p:blipFill>
        <p:spPr>
          <a:xfrm>
            <a:off x="3601297" y="3577741"/>
            <a:ext cx="4392780" cy="392365"/>
          </a:xfrm>
          <a:prstGeom prst="rect">
            <a:avLst/>
          </a:prstGeom>
        </p:spPr>
      </p:pic>
      <p:pic>
        <p:nvPicPr>
          <p:cNvPr id="11" name="Immagine 10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D7ADC66E-1A82-5862-5411-0C1C7624A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1616"/>
          <a:stretch/>
        </p:blipFill>
        <p:spPr>
          <a:xfrm>
            <a:off x="3465752" y="1345266"/>
            <a:ext cx="4586761" cy="218858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B2CFA4-6504-B7A3-A637-77FFB543EE39}"/>
              </a:ext>
            </a:extLst>
          </p:cNvPr>
          <p:cNvSpPr txBox="1"/>
          <p:nvPr/>
        </p:nvSpPr>
        <p:spPr>
          <a:xfrm>
            <a:off x="5637" y="13766"/>
            <a:ext cx="3855116" cy="61247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it-IT" sz="4000" b="1" dirty="0" err="1">
                <a:solidFill>
                  <a:schemeClr val="bg1"/>
                </a:solidFill>
                <a:latin typeface="Helvetica" pitchFamily="2" charset="0"/>
              </a:rPr>
              <a:t>Italian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Trend </a:t>
            </a: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of high BMI </a:t>
            </a: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in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adults</a:t>
            </a:r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magine 4" descr="Immagine che contiene testo, Carattere, schermata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6DC208B6-2709-25FE-EE4A-9BD4C107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6"/>
            <a:ext cx="3860753" cy="1121350"/>
          </a:xfrm>
          <a:prstGeom prst="rect">
            <a:avLst/>
          </a:prstGeom>
        </p:spPr>
      </p:pic>
      <p:pic>
        <p:nvPicPr>
          <p:cNvPr id="12" name="Immagine 11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57070B1C-A60D-11E9-C291-B4EED42F7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b="4742"/>
          <a:stretch/>
        </p:blipFill>
        <p:spPr>
          <a:xfrm>
            <a:off x="8032588" y="1368999"/>
            <a:ext cx="3800050" cy="4160536"/>
          </a:xfrm>
          <a:prstGeom prst="rect">
            <a:avLst/>
          </a:prstGeom>
        </p:spPr>
      </p:pic>
      <p:pic>
        <p:nvPicPr>
          <p:cNvPr id="13" name="Immagine 1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CED4A991-33B3-1FB3-54E7-451AE8A80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3"/>
          <a:stretch/>
        </p:blipFill>
        <p:spPr>
          <a:xfrm>
            <a:off x="8334153" y="5708073"/>
            <a:ext cx="3600450" cy="430447"/>
          </a:xfrm>
          <a:prstGeom prst="rect">
            <a:avLst/>
          </a:prstGeom>
        </p:spPr>
      </p:pic>
      <p:pic>
        <p:nvPicPr>
          <p:cNvPr id="14" name="Immagine 13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250A011C-14E0-7F47-E378-C7BD3AAEA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79"/>
          <a:stretch/>
        </p:blipFill>
        <p:spPr>
          <a:xfrm>
            <a:off x="5555672" y="13766"/>
            <a:ext cx="5556963" cy="1282993"/>
          </a:xfrm>
          <a:prstGeom prst="rect">
            <a:avLst/>
          </a:prstGeom>
        </p:spPr>
      </p:pic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3250327E-FB6F-AD0F-846A-5E3BFF01C3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138309"/>
              </p:ext>
            </p:extLst>
          </p:nvPr>
        </p:nvGraphicFramePr>
        <p:xfrm>
          <a:off x="3710839" y="4409923"/>
          <a:ext cx="2721054" cy="1288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4F7FCCCD-8524-6D48-F95A-31F0C8EC3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110360"/>
              </p:ext>
            </p:extLst>
          </p:nvPr>
        </p:nvGraphicFramePr>
        <p:xfrm>
          <a:off x="6062548" y="4409923"/>
          <a:ext cx="2721054" cy="1288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ttangolo 17">
            <a:extLst>
              <a:ext uri="{FF2B5EF4-FFF2-40B4-BE49-F238E27FC236}">
                <a16:creationId xmlns:a16="http://schemas.microsoft.com/office/drawing/2014/main" id="{068C4293-A7C6-D38E-2E7C-A15DC9C70DDC}"/>
              </a:ext>
            </a:extLst>
          </p:cNvPr>
          <p:cNvSpPr/>
          <p:nvPr/>
        </p:nvSpPr>
        <p:spPr>
          <a:xfrm>
            <a:off x="5400675" y="2628899"/>
            <a:ext cx="661873" cy="904951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0461FA8-37FB-E4BC-40DB-4297DC1BC414}"/>
              </a:ext>
            </a:extLst>
          </p:cNvPr>
          <p:cNvSpPr txBox="1"/>
          <p:nvPr/>
        </p:nvSpPr>
        <p:spPr>
          <a:xfrm>
            <a:off x="5241593" y="4112550"/>
            <a:ext cx="734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/>
              <a:t>♀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4B0A5D5-68A9-8170-3D8E-7F36A1D5B95B}"/>
              </a:ext>
            </a:extLst>
          </p:cNvPr>
          <p:cNvSpPr txBox="1"/>
          <p:nvPr/>
        </p:nvSpPr>
        <p:spPr>
          <a:xfrm>
            <a:off x="7417220" y="4074695"/>
            <a:ext cx="551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/>
              <a:t>♂</a:t>
            </a:r>
          </a:p>
        </p:txBody>
      </p:sp>
    </p:spTree>
    <p:extLst>
      <p:ext uri="{BB962C8B-B14F-4D97-AF65-F5344CB8AC3E}">
        <p14:creationId xmlns:p14="http://schemas.microsoft.com/office/powerpoint/2010/main" val="220184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DAA672-23A8-DC62-2053-16A20FCAB43A}"/>
              </a:ext>
            </a:extLst>
          </p:cNvPr>
          <p:cNvSpPr txBox="1"/>
          <p:nvPr/>
        </p:nvSpPr>
        <p:spPr>
          <a:xfrm>
            <a:off x="5281391" y="540339"/>
            <a:ext cx="60997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dirty="0" err="1">
                <a:effectLst/>
                <a:latin typeface="Helvetica" pitchFamily="2" charset="0"/>
              </a:rPr>
              <a:t>Italian</a:t>
            </a:r>
            <a:r>
              <a:rPr lang="it-IT" sz="3200" b="1" i="0" dirty="0">
                <a:effectLst/>
                <a:latin typeface="Helvetica" pitchFamily="2" charset="0"/>
              </a:rPr>
              <a:t> </a:t>
            </a:r>
            <a:r>
              <a:rPr lang="it-IT" sz="3200" b="1" i="0" dirty="0" err="1">
                <a:effectLst/>
                <a:latin typeface="Helvetica" pitchFamily="2" charset="0"/>
              </a:rPr>
              <a:t>Barometer</a:t>
            </a:r>
            <a:r>
              <a:rPr lang="it-IT" sz="3200" b="1" i="0" dirty="0">
                <a:effectLst/>
                <a:latin typeface="Helvetica" pitchFamily="2" charset="0"/>
              </a:rPr>
              <a:t> </a:t>
            </a:r>
          </a:p>
          <a:p>
            <a:pPr algn="ctr"/>
            <a:r>
              <a:rPr lang="it-IT" sz="3200" b="1" i="0" dirty="0" err="1">
                <a:effectLst/>
                <a:latin typeface="Helvetica" pitchFamily="2" charset="0"/>
              </a:rPr>
              <a:t>Obesity</a:t>
            </a:r>
            <a:r>
              <a:rPr lang="it-IT" sz="3200" b="1" i="0" dirty="0">
                <a:effectLst/>
                <a:latin typeface="Helvetica" pitchFamily="2" charset="0"/>
              </a:rPr>
              <a:t> Report 2022. </a:t>
            </a:r>
            <a:endParaRPr lang="it-IT" sz="3200" b="1" dirty="0">
              <a:latin typeface="Helvetica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5841F3-FA6C-28AA-A7FD-9F8008585259}"/>
              </a:ext>
            </a:extLst>
          </p:cNvPr>
          <p:cNvSpPr txBox="1"/>
          <p:nvPr/>
        </p:nvSpPr>
        <p:spPr>
          <a:xfrm>
            <a:off x="5637" y="13766"/>
            <a:ext cx="3855116" cy="61709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lang="it-IT" sz="4000" b="1" dirty="0" err="1">
                <a:solidFill>
                  <a:schemeClr val="bg1"/>
                </a:solidFill>
                <a:latin typeface="Helvetica" pitchFamily="2" charset="0"/>
              </a:rPr>
              <a:t>Italian</a:t>
            </a: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 Trend </a:t>
            </a: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of high BMI </a:t>
            </a:r>
          </a:p>
          <a:p>
            <a:pPr algn="ctr">
              <a:buNone/>
            </a:pPr>
            <a:r>
              <a:rPr lang="it-IT" sz="4000" b="1" dirty="0">
                <a:solidFill>
                  <a:schemeClr val="bg1"/>
                </a:solidFill>
                <a:effectLst/>
                <a:latin typeface="Helvetica" pitchFamily="2" charset="0"/>
              </a:rPr>
              <a:t>in </a:t>
            </a:r>
            <a:r>
              <a:rPr lang="it-IT" sz="40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adults</a:t>
            </a:r>
            <a:endParaRPr lang="it-IT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0E3AB3-C20B-6C63-43E2-0F2EC1CD7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437" y="2401978"/>
            <a:ext cx="7772400" cy="2054043"/>
          </a:xfrm>
          <a:prstGeom prst="rect">
            <a:avLst/>
          </a:prstGeom>
        </p:spPr>
      </p:pic>
      <p:pic>
        <p:nvPicPr>
          <p:cNvPr id="10" name="Immagine 9" descr="Immagine che contiene testo, dito, persona, schermata&#10;&#10;Il contenuto generato dall'IA potrebbe non essere corretto.">
            <a:extLst>
              <a:ext uri="{FF2B5EF4-FFF2-40B4-BE49-F238E27FC236}">
                <a16:creationId xmlns:a16="http://schemas.microsoft.com/office/drawing/2014/main" id="{DB5CB3A1-B1A4-6E18-2865-47BFA82F3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5" y="318231"/>
            <a:ext cx="2237874" cy="25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EE42AF3-90DB-A6E8-0A8E-88AA07E669B3}"/>
              </a:ext>
            </a:extLst>
          </p:cNvPr>
          <p:cNvSpPr txBox="1"/>
          <p:nvPr/>
        </p:nvSpPr>
        <p:spPr>
          <a:xfrm>
            <a:off x="0" y="0"/>
            <a:ext cx="3918857" cy="614014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9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Sex and Gender-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Related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Differential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Effectiveness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 of Weight</a:t>
            </a:r>
            <a:r>
              <a:rPr lang="it-IT" sz="3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sz="3600" b="1" dirty="0">
                <a:solidFill>
                  <a:schemeClr val="bg1"/>
                </a:solidFill>
                <a:effectLst/>
                <a:latin typeface="Helvetica" pitchFamily="2" charset="0"/>
              </a:rPr>
              <a:t>Loss </a:t>
            </a:r>
            <a:r>
              <a:rPr lang="it-IT" sz="36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Interventions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1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it-IT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24174AE-32D7-5FF7-1198-7C499175C7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 descr="Immagine che contiene testo, schermata, lettera, documento&#10;&#10;Il contenuto generato dall'IA potrebbe non essere corretto.">
            <a:extLst>
              <a:ext uri="{FF2B5EF4-FFF2-40B4-BE49-F238E27FC236}">
                <a16:creationId xmlns:a16="http://schemas.microsoft.com/office/drawing/2014/main" id="{7909AD76-90B5-8EFF-8AFD-09D658E2B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6"/>
          <a:stretch/>
        </p:blipFill>
        <p:spPr>
          <a:xfrm>
            <a:off x="5071127" y="456430"/>
            <a:ext cx="5300094" cy="9384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D52A0A-8A1A-A7DE-AC26-C31A3FDD7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127" y="1471477"/>
            <a:ext cx="3606800" cy="21272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CE8A5E-2416-747B-6A91-94F6C6C3BA5C}"/>
              </a:ext>
            </a:extLst>
          </p:cNvPr>
          <p:cNvSpPr txBox="1"/>
          <p:nvPr/>
        </p:nvSpPr>
        <p:spPr>
          <a:xfrm>
            <a:off x="5317958" y="229267"/>
            <a:ext cx="5053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Helvetica" pitchFamily="2" charset="0"/>
              </a:rPr>
              <a:t>GLP 1 ANALOGUES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42B2624A-D8DD-6558-720A-907DA1090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128583"/>
              </p:ext>
            </p:extLst>
          </p:nvPr>
        </p:nvGraphicFramePr>
        <p:xfrm>
          <a:off x="9550400" y="1471477"/>
          <a:ext cx="1815049" cy="230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Immagine 14" descr="Immagine che contiene testo, biglietto da visit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0A626554-B9B5-45E7-88DA-3C1CD87BB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20" y="3675311"/>
            <a:ext cx="3300013" cy="843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A5334D-88D9-F313-F4E4-843A82980E9C}"/>
              </a:ext>
            </a:extLst>
          </p:cNvPr>
          <p:cNvSpPr txBox="1"/>
          <p:nvPr/>
        </p:nvSpPr>
        <p:spPr>
          <a:xfrm>
            <a:off x="4740409" y="4647244"/>
            <a:ext cx="6700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sex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differences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in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response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GLP-1 and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its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analogs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well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an interaction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these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therapeutics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with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estrogens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it-IT" dirty="0" err="1">
                <a:effectLst/>
                <a:latin typeface="Helvetica" pitchFamily="2" charset="0"/>
              </a:rPr>
              <a:t>Females</a:t>
            </a:r>
            <a:endParaRPr lang="it-IT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effectLst/>
                <a:latin typeface="Helvetica" pitchFamily="2" charset="0"/>
              </a:rPr>
              <a:t>also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had</a:t>
            </a:r>
            <a:r>
              <a:rPr lang="it-IT" dirty="0">
                <a:effectLst/>
                <a:latin typeface="Helvetica" pitchFamily="2" charset="0"/>
              </a:rPr>
              <a:t> a 32% </a:t>
            </a:r>
            <a:r>
              <a:rPr lang="it-IT" dirty="0" err="1">
                <a:effectLst/>
                <a:latin typeface="Helvetica" pitchFamily="2" charset="0"/>
              </a:rPr>
              <a:t>higher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drug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exposure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than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males</a:t>
            </a:r>
            <a:r>
              <a:rPr lang="it-IT" dirty="0">
                <a:effectLst/>
                <a:latin typeface="Helvetica" pitchFamily="2" charset="0"/>
              </a:rPr>
              <a:t> of </a:t>
            </a:r>
            <a:r>
              <a:rPr lang="it-IT" dirty="0" err="1">
                <a:effectLst/>
                <a:latin typeface="Helvetica" pitchFamily="2" charset="0"/>
              </a:rPr>
              <a:t>similar</a:t>
            </a:r>
            <a:r>
              <a:rPr lang="it-IT" dirty="0">
                <a:effectLst/>
                <a:latin typeface="Helvetica" pitchFamily="2" charset="0"/>
              </a:rPr>
              <a:t> body weight and </a:t>
            </a:r>
            <a:r>
              <a:rPr lang="it-IT" dirty="0" err="1">
                <a:effectLst/>
                <a:latin typeface="Helvetica" pitchFamily="2" charset="0"/>
              </a:rPr>
              <a:t>achieved</a:t>
            </a:r>
            <a:endParaRPr lang="it-IT" dirty="0">
              <a:effectLst/>
              <a:latin typeface="Helvetica" pitchFamily="2" charset="0"/>
            </a:endParaRPr>
          </a:p>
          <a:p>
            <a:r>
              <a:rPr lang="it-IT" dirty="0" err="1">
                <a:effectLst/>
                <a:latin typeface="Helvetica" pitchFamily="2" charset="0"/>
              </a:rPr>
              <a:t>greater</a:t>
            </a:r>
            <a:r>
              <a:rPr lang="it-IT" dirty="0">
                <a:effectLst/>
                <a:latin typeface="Helvetica" pitchFamily="2" charset="0"/>
              </a:rPr>
              <a:t> weight </a:t>
            </a:r>
            <a:r>
              <a:rPr lang="it-IT" dirty="0" err="1">
                <a:effectLst/>
                <a:latin typeface="Helvetica" pitchFamily="2" charset="0"/>
              </a:rPr>
              <a:t>loss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any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given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exposure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compared</a:t>
            </a:r>
            <a:r>
              <a:rPr lang="it-IT" dirty="0">
                <a:effectLst/>
                <a:latin typeface="Helvetica" pitchFamily="2" charset="0"/>
              </a:rPr>
              <a:t> to </a:t>
            </a:r>
            <a:r>
              <a:rPr lang="it-IT" dirty="0" err="1">
                <a:effectLst/>
                <a:latin typeface="Helvetica" pitchFamily="2" charset="0"/>
              </a:rPr>
              <a:t>males</a:t>
            </a:r>
            <a:r>
              <a:rPr lang="it-IT" dirty="0">
                <a:effectLst/>
                <a:latin typeface="Helvetica" pitchFamily="2" charset="0"/>
              </a:rPr>
              <a:t> [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28693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3EBC4B7-7F42-614C-8411-55E97019EDD9}">
  <we:reference id="wa104379279" version="2.1.0.0" store="it-IT" storeType="OMEX"/>
  <we:alternateReferences>
    <we:reference id="wa104379279" version="2.1.0.0" store="wa10437927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4749</TotalTime>
  <Words>441</Words>
  <Application>Microsoft Macintosh PowerPoint</Application>
  <PresentationFormat>Widescreen</PresentationFormat>
  <Paragraphs>349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</vt:lpstr>
      <vt:lpstr>Helvetica</vt:lpstr>
      <vt:lpstr>Wingdings</vt:lpstr>
      <vt:lpstr>RetrospectVTI</vt:lpstr>
      <vt:lpstr>GENDER EQUITY IN CHIRURGIA BARIATRICA 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Marco Anselmino</cp:lastModifiedBy>
  <cp:revision>19</cp:revision>
  <dcterms:created xsi:type="dcterms:W3CDTF">2022-02-27T17:36:31Z</dcterms:created>
  <dcterms:modified xsi:type="dcterms:W3CDTF">2025-05-04T23:07:18Z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